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3gp"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7" r:id="rId2"/>
    <p:sldId id="298" r:id="rId3"/>
    <p:sldId id="288" r:id="rId4"/>
    <p:sldId id="290" r:id="rId5"/>
    <p:sldId id="300" r:id="rId6"/>
    <p:sldId id="305" r:id="rId7"/>
    <p:sldId id="301" r:id="rId8"/>
    <p:sldId id="306" r:id="rId9"/>
    <p:sldId id="303" r:id="rId10"/>
    <p:sldId id="302" r:id="rId11"/>
    <p:sldId id="304" r:id="rId12"/>
    <p:sldId id="295" r:id="rId13"/>
    <p:sldId id="291" r:id="rId14"/>
    <p:sldId id="292" r:id="rId15"/>
    <p:sldId id="293" r:id="rId16"/>
    <p:sldId id="294" r:id="rId1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21" autoAdjust="0"/>
  </p:normalViewPr>
  <p:slideViewPr>
    <p:cSldViewPr snapToGrid="0" snapToObjects="1">
      <p:cViewPr varScale="1">
        <p:scale>
          <a:sx n="62" d="100"/>
          <a:sy n="62" d="100"/>
        </p:scale>
        <p:origin x="-18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25AADE-4210-493C-A66E-2E30489989BD}" type="datetimeFigureOut">
              <a:rPr lang="en-US" smtClean="0"/>
              <a:t>04-05-15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08F62-7431-49AF-9746-2FFAB387A59D}" type="slidenum">
              <a:rPr lang="en-US" smtClean="0"/>
              <a:t>‹nr.›</a:t>
            </a:fld>
            <a:endParaRPr lang="en-US"/>
          </a:p>
        </p:txBody>
      </p:sp>
    </p:spTree>
    <p:extLst>
      <p:ext uri="{BB962C8B-B14F-4D97-AF65-F5344CB8AC3E}">
        <p14:creationId xmlns:p14="http://schemas.microsoft.com/office/powerpoint/2010/main" val="185630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D7134-CF26-5940-BC0A-575DC7C512F1}" type="datetimeFigureOut">
              <a:rPr lang="nl-NL" smtClean="0"/>
              <a:t>04-05-15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978A8-56AB-6841-A944-85A90B29CFA2}" type="slidenum">
              <a:rPr lang="nl-NL" smtClean="0"/>
              <a:t>‹nr.›</a:t>
            </a:fld>
            <a:endParaRPr lang="nl-NL"/>
          </a:p>
        </p:txBody>
      </p:sp>
    </p:spTree>
    <p:extLst>
      <p:ext uri="{BB962C8B-B14F-4D97-AF65-F5344CB8AC3E}">
        <p14:creationId xmlns:p14="http://schemas.microsoft.com/office/powerpoint/2010/main" val="2011908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23978A8-56AB-6841-A944-85A90B29CFA2}" type="slidenum">
              <a:rPr lang="nl-NL" smtClean="0"/>
              <a:t>1</a:t>
            </a:fld>
            <a:endParaRPr lang="nl-NL"/>
          </a:p>
        </p:txBody>
      </p:sp>
    </p:spTree>
    <p:extLst>
      <p:ext uri="{BB962C8B-B14F-4D97-AF65-F5344CB8AC3E}">
        <p14:creationId xmlns:p14="http://schemas.microsoft.com/office/powerpoint/2010/main" val="182366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23978A8-56AB-6841-A944-85A90B29CFA2}" type="slidenum">
              <a:rPr lang="nl-NL" smtClean="0"/>
              <a:t>3</a:t>
            </a:fld>
            <a:endParaRPr lang="nl-NL"/>
          </a:p>
        </p:txBody>
      </p:sp>
    </p:spTree>
    <p:extLst>
      <p:ext uri="{BB962C8B-B14F-4D97-AF65-F5344CB8AC3E}">
        <p14:creationId xmlns:p14="http://schemas.microsoft.com/office/powerpoint/2010/main" val="75822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Bij veel vakken weet je natuurlijk dat je wel dingen leert en dat je wijzer wordt, maar ik heb eigenlijk voor het eerst in die vier jaar tijd dat ik iets leer wat mij persoonlijk raakt en verandert . En dat is verwarrend.  ‘Learning is </a:t>
            </a:r>
            <a:r>
              <a:rPr lang="nl-NL" dirty="0" err="1" smtClean="0"/>
              <a:t>becoming</a:t>
            </a:r>
            <a:r>
              <a:rPr lang="nl-NL" dirty="0" smtClean="0"/>
              <a:t>...’</a:t>
            </a:r>
          </a:p>
          <a:p>
            <a:endParaRPr lang="nl-NL" dirty="0"/>
          </a:p>
        </p:txBody>
      </p:sp>
      <p:sp>
        <p:nvSpPr>
          <p:cNvPr id="4" name="Tijdelijke aanduiding voor dianummer 3"/>
          <p:cNvSpPr>
            <a:spLocks noGrp="1"/>
          </p:cNvSpPr>
          <p:nvPr>
            <p:ph type="sldNum" sz="quarter" idx="10"/>
          </p:nvPr>
        </p:nvSpPr>
        <p:spPr/>
        <p:txBody>
          <a:bodyPr/>
          <a:lstStyle/>
          <a:p>
            <a:fld id="{823978A8-56AB-6841-A944-85A90B29CFA2}" type="slidenum">
              <a:rPr lang="nl-NL" smtClean="0"/>
              <a:t>7</a:t>
            </a:fld>
            <a:endParaRPr lang="nl-NL"/>
          </a:p>
        </p:txBody>
      </p:sp>
    </p:spTree>
    <p:extLst>
      <p:ext uri="{BB962C8B-B14F-4D97-AF65-F5344CB8AC3E}">
        <p14:creationId xmlns:p14="http://schemas.microsoft.com/office/powerpoint/2010/main" val="244023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D6976C21-2B9C-4147-ABC6-135E0C2D0A91}" type="datetimeFigureOut">
              <a:rPr lang="nl-NL" smtClean="0"/>
              <a:t>04-05-15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9270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976C21-2B9C-4147-ABC6-135E0C2D0A91}" type="datetimeFigureOut">
              <a:rPr lang="nl-NL" smtClean="0"/>
              <a:t>04-05-15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417184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976C21-2B9C-4147-ABC6-135E0C2D0A91}" type="datetimeFigureOut">
              <a:rPr lang="nl-NL" smtClean="0"/>
              <a:t>04-05-15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79780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976C21-2B9C-4147-ABC6-135E0C2D0A91}" type="datetimeFigureOut">
              <a:rPr lang="nl-NL" smtClean="0"/>
              <a:t>04-05-15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418771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D6976C21-2B9C-4147-ABC6-135E0C2D0A91}" type="datetimeFigureOut">
              <a:rPr lang="nl-NL" smtClean="0"/>
              <a:t>04-05-15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37580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6976C21-2B9C-4147-ABC6-135E0C2D0A91}" type="datetimeFigureOut">
              <a:rPr lang="nl-NL" smtClean="0"/>
              <a:t>04-05-15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324327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6976C21-2B9C-4147-ABC6-135E0C2D0A91}" type="datetimeFigureOut">
              <a:rPr lang="nl-NL" smtClean="0"/>
              <a:t>04-05-15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242977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D6976C21-2B9C-4147-ABC6-135E0C2D0A91}" type="datetimeFigureOut">
              <a:rPr lang="nl-NL" smtClean="0"/>
              <a:t>04-05-15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397091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6976C21-2B9C-4147-ABC6-135E0C2D0A91}" type="datetimeFigureOut">
              <a:rPr lang="nl-NL" smtClean="0"/>
              <a:t>04-05-15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388887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D6976C21-2B9C-4147-ABC6-135E0C2D0A91}" type="datetimeFigureOut">
              <a:rPr lang="nl-NL" smtClean="0"/>
              <a:t>04-05-15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370135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D6976C21-2B9C-4147-ABC6-135E0C2D0A91}" type="datetimeFigureOut">
              <a:rPr lang="nl-NL" smtClean="0"/>
              <a:t>04-05-15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0AE098A-1818-554F-A09E-9D69251E26EF}" type="slidenum">
              <a:rPr lang="nl-NL" smtClean="0"/>
              <a:t>‹nr.›</a:t>
            </a:fld>
            <a:endParaRPr lang="nl-NL"/>
          </a:p>
        </p:txBody>
      </p:sp>
    </p:spTree>
    <p:extLst>
      <p:ext uri="{BB962C8B-B14F-4D97-AF65-F5344CB8AC3E}">
        <p14:creationId xmlns:p14="http://schemas.microsoft.com/office/powerpoint/2010/main" val="1358261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76C21-2B9C-4147-ABC6-135E0C2D0A91}" type="datetimeFigureOut">
              <a:rPr lang="nl-NL" smtClean="0"/>
              <a:t>04-05-15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E098A-1818-554F-A09E-9D69251E26EF}" type="slidenum">
              <a:rPr lang="nl-NL" smtClean="0"/>
              <a:t>‹nr.›</a:t>
            </a:fld>
            <a:endParaRPr lang="nl-NL"/>
          </a:p>
        </p:txBody>
      </p:sp>
    </p:spTree>
    <p:extLst>
      <p:ext uri="{BB962C8B-B14F-4D97-AF65-F5344CB8AC3E}">
        <p14:creationId xmlns:p14="http://schemas.microsoft.com/office/powerpoint/2010/main" val="1787935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mailto:f.hanna@uva.nl" TargetMode="External"/><Relationship Id="rId4" Type="http://schemas.openxmlformats.org/officeDocument/2006/relationships/hyperlink" Target="https://nl-nl.facebook.com/UniPaboAdam" TargetMode="External"/><Relationship Id="rId5" Type="http://schemas.openxmlformats.org/officeDocument/2006/relationships/image" Target="../media/image12.png"/><Relationship Id="rId6" Type="http://schemas.openxmlformats.org/officeDocument/2006/relationships/hyperlink" Target="http://www.uva.nl/onderwijs/bachelor/bacheloropleidingen/content/universitaire-pabo-van-amsterdam/universitaire-pabo-van-amsterdam.html" TargetMode="External"/><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mailto:upva@uva.n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microsoft.com/office/2007/relationships/media" Target="../media/media1.3gp"/><Relationship Id="rId2" Type="http://schemas.openxmlformats.org/officeDocument/2006/relationships/video" Target="../media/media1.3g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54000" y="6172775"/>
            <a:ext cx="8714154" cy="461665"/>
          </a:xfrm>
          <a:prstGeom prst="rect">
            <a:avLst/>
          </a:prstGeom>
          <a:ln w="57150" cmpd="sng"/>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err="1" smtClean="0"/>
              <a:t>Primary</a:t>
            </a:r>
            <a:r>
              <a:rPr lang="nl-NL" sz="2400" dirty="0" smtClean="0"/>
              <a:t> </a:t>
            </a:r>
            <a:r>
              <a:rPr lang="nl-NL" sz="2400" dirty="0" err="1" smtClean="0"/>
              <a:t>education</a:t>
            </a:r>
            <a:r>
              <a:rPr lang="nl-NL" sz="2400" dirty="0" smtClean="0"/>
              <a:t> (</a:t>
            </a:r>
            <a:r>
              <a:rPr lang="nl-NL" sz="2400" dirty="0" err="1" smtClean="0"/>
              <a:t>age</a:t>
            </a:r>
            <a:r>
              <a:rPr lang="nl-NL" sz="2400" dirty="0" smtClean="0"/>
              <a:t> 4 - 12)</a:t>
            </a:r>
            <a:endParaRPr lang="nl-NL" sz="2400" dirty="0"/>
          </a:p>
        </p:txBody>
      </p:sp>
      <p:sp>
        <p:nvSpPr>
          <p:cNvPr id="9" name="Rechthoek 8"/>
          <p:cNvSpPr/>
          <p:nvPr/>
        </p:nvSpPr>
        <p:spPr>
          <a:xfrm>
            <a:off x="406398" y="3460842"/>
            <a:ext cx="1801447" cy="2078892"/>
          </a:xfrm>
          <a:prstGeom prst="rect">
            <a:avLst/>
          </a:prstGeom>
          <a:ln w="571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400" dirty="0" smtClean="0"/>
              <a:t>VWO</a:t>
            </a:r>
          </a:p>
          <a:p>
            <a:pPr algn="ctr"/>
            <a:r>
              <a:rPr lang="nl-NL" sz="2400" dirty="0" smtClean="0"/>
              <a:t>Pre-</a:t>
            </a:r>
            <a:r>
              <a:rPr lang="nl-NL" sz="2400" dirty="0" err="1" smtClean="0"/>
              <a:t>university</a:t>
            </a:r>
            <a:r>
              <a:rPr lang="nl-NL" sz="2400" dirty="0" smtClean="0"/>
              <a:t> </a:t>
            </a:r>
            <a:r>
              <a:rPr lang="nl-NL" sz="2400" dirty="0" err="1" smtClean="0"/>
              <a:t>education</a:t>
            </a:r>
            <a:endParaRPr lang="nl-NL" sz="2400" dirty="0" smtClean="0"/>
          </a:p>
          <a:p>
            <a:pPr algn="ctr"/>
            <a:r>
              <a:rPr lang="nl-NL" sz="2400" dirty="0" smtClean="0"/>
              <a:t>6 </a:t>
            </a:r>
            <a:r>
              <a:rPr lang="nl-NL" sz="2400" dirty="0" err="1" smtClean="0"/>
              <a:t>years</a:t>
            </a:r>
            <a:endParaRPr lang="nl-NL" sz="2400" dirty="0"/>
          </a:p>
        </p:txBody>
      </p:sp>
      <p:sp>
        <p:nvSpPr>
          <p:cNvPr id="10" name="Rechthoek 9"/>
          <p:cNvSpPr/>
          <p:nvPr/>
        </p:nvSpPr>
        <p:spPr>
          <a:xfrm>
            <a:off x="2725611" y="3472565"/>
            <a:ext cx="1699849" cy="2078893"/>
          </a:xfrm>
          <a:prstGeom prst="rect">
            <a:avLst/>
          </a:prstGeom>
          <a:ln w="571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400" dirty="0" smtClean="0"/>
              <a:t>HAVO</a:t>
            </a:r>
          </a:p>
          <a:p>
            <a:pPr algn="ctr"/>
            <a:r>
              <a:rPr lang="nl-NL" sz="2400" dirty="0" smtClean="0"/>
              <a:t>Pre- </a:t>
            </a:r>
            <a:r>
              <a:rPr lang="nl-NL" sz="2400" dirty="0" err="1" smtClean="0"/>
              <a:t>applied</a:t>
            </a:r>
            <a:r>
              <a:rPr lang="nl-NL" sz="2400" dirty="0" smtClean="0"/>
              <a:t> </a:t>
            </a:r>
            <a:r>
              <a:rPr lang="nl-NL" sz="2400" dirty="0" err="1" smtClean="0"/>
              <a:t>sciences</a:t>
            </a:r>
            <a:endParaRPr lang="nl-NL" sz="2400" dirty="0" smtClean="0"/>
          </a:p>
          <a:p>
            <a:pPr algn="ctr"/>
            <a:r>
              <a:rPr lang="nl-NL" sz="2400" dirty="0" smtClean="0"/>
              <a:t>5 </a:t>
            </a:r>
            <a:r>
              <a:rPr lang="nl-NL" sz="2400" dirty="0" err="1" smtClean="0"/>
              <a:t>years</a:t>
            </a:r>
            <a:endParaRPr lang="nl-NL" sz="2400" dirty="0"/>
          </a:p>
        </p:txBody>
      </p:sp>
      <p:sp>
        <p:nvSpPr>
          <p:cNvPr id="11" name="Rechthoek 10"/>
          <p:cNvSpPr/>
          <p:nvPr/>
        </p:nvSpPr>
        <p:spPr>
          <a:xfrm>
            <a:off x="5060458" y="3460841"/>
            <a:ext cx="1672495" cy="2078893"/>
          </a:xfrm>
          <a:prstGeom prst="rect">
            <a:avLst/>
          </a:prstGeom>
          <a:ln w="571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400" dirty="0" smtClean="0"/>
              <a:t>VMBO</a:t>
            </a:r>
          </a:p>
          <a:p>
            <a:pPr algn="ctr"/>
            <a:r>
              <a:rPr lang="nl-NL" sz="2400" dirty="0" smtClean="0"/>
              <a:t>Pre </a:t>
            </a:r>
            <a:r>
              <a:rPr lang="nl-NL" sz="2400" dirty="0" err="1" smtClean="0"/>
              <a:t>lower</a:t>
            </a:r>
            <a:r>
              <a:rPr lang="nl-NL" sz="2400" dirty="0" smtClean="0"/>
              <a:t> </a:t>
            </a:r>
            <a:r>
              <a:rPr lang="nl-NL" sz="2400" dirty="0" err="1" smtClean="0"/>
              <a:t>vocational</a:t>
            </a:r>
            <a:r>
              <a:rPr lang="nl-NL" sz="2400" dirty="0" smtClean="0"/>
              <a:t> </a:t>
            </a:r>
            <a:r>
              <a:rPr lang="nl-NL" sz="2400" dirty="0" err="1" smtClean="0"/>
              <a:t>education</a:t>
            </a:r>
            <a:r>
              <a:rPr lang="nl-NL" sz="2400" dirty="0" smtClean="0"/>
              <a:t> </a:t>
            </a:r>
          </a:p>
          <a:p>
            <a:pPr algn="ctr"/>
            <a:r>
              <a:rPr lang="nl-NL" sz="2400" dirty="0" smtClean="0"/>
              <a:t>4 </a:t>
            </a:r>
            <a:r>
              <a:rPr lang="nl-NL" sz="2400" dirty="0" err="1" smtClean="0"/>
              <a:t>years</a:t>
            </a:r>
            <a:endParaRPr lang="nl-NL" sz="2400" dirty="0"/>
          </a:p>
        </p:txBody>
      </p:sp>
      <p:sp>
        <p:nvSpPr>
          <p:cNvPr id="12" name="Rechthoek 11"/>
          <p:cNvSpPr/>
          <p:nvPr/>
        </p:nvSpPr>
        <p:spPr>
          <a:xfrm>
            <a:off x="7326922" y="3364525"/>
            <a:ext cx="1641231" cy="2175210"/>
          </a:xfrm>
          <a:prstGeom prst="rect">
            <a:avLst/>
          </a:prstGeom>
          <a:ln w="571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400" dirty="0" err="1" smtClean="0"/>
              <a:t>Pracital</a:t>
            </a:r>
            <a:r>
              <a:rPr lang="nl-NL" sz="2400" dirty="0" smtClean="0"/>
              <a:t> </a:t>
            </a:r>
            <a:r>
              <a:rPr lang="nl-NL" sz="2400" dirty="0" err="1" smtClean="0"/>
              <a:t>Education</a:t>
            </a:r>
            <a:endParaRPr lang="nl-NL" sz="2400" dirty="0" smtClean="0"/>
          </a:p>
          <a:p>
            <a:pPr algn="ctr"/>
            <a:endParaRPr lang="nl-NL" sz="3200" dirty="0"/>
          </a:p>
        </p:txBody>
      </p:sp>
      <p:sp>
        <p:nvSpPr>
          <p:cNvPr id="14" name="Rechthoek 13"/>
          <p:cNvSpPr/>
          <p:nvPr/>
        </p:nvSpPr>
        <p:spPr>
          <a:xfrm>
            <a:off x="406399" y="207108"/>
            <a:ext cx="1801447" cy="2500923"/>
          </a:xfrm>
          <a:prstGeom prst="rect">
            <a:avLst/>
          </a:prstGeom>
          <a:ln w="571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800" dirty="0" smtClean="0"/>
              <a:t>University</a:t>
            </a:r>
            <a:endParaRPr lang="nl-NL" sz="2800" dirty="0"/>
          </a:p>
        </p:txBody>
      </p:sp>
      <p:sp>
        <p:nvSpPr>
          <p:cNvPr id="15" name="Rechthoek 14"/>
          <p:cNvSpPr/>
          <p:nvPr/>
        </p:nvSpPr>
        <p:spPr>
          <a:xfrm>
            <a:off x="2833077" y="214924"/>
            <a:ext cx="1592383" cy="2500923"/>
          </a:xfrm>
          <a:prstGeom prst="rect">
            <a:avLst/>
          </a:prstGeom>
          <a:ln w="571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400" dirty="0" smtClean="0"/>
              <a:t>University of </a:t>
            </a:r>
            <a:r>
              <a:rPr lang="nl-NL" sz="2400" dirty="0" err="1" smtClean="0"/>
              <a:t>Applied</a:t>
            </a:r>
            <a:r>
              <a:rPr lang="nl-NL" sz="2400" dirty="0" smtClean="0"/>
              <a:t> Sciences</a:t>
            </a:r>
            <a:endParaRPr lang="nl-NL" sz="2400" dirty="0"/>
          </a:p>
        </p:txBody>
      </p:sp>
      <p:sp>
        <p:nvSpPr>
          <p:cNvPr id="16" name="Rechthoek 15"/>
          <p:cNvSpPr/>
          <p:nvPr/>
        </p:nvSpPr>
        <p:spPr>
          <a:xfrm>
            <a:off x="5060458" y="195385"/>
            <a:ext cx="1672496" cy="2500923"/>
          </a:xfrm>
          <a:prstGeom prst="rect">
            <a:avLst/>
          </a:prstGeom>
          <a:ln w="571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400" dirty="0" smtClean="0"/>
              <a:t>MBO</a:t>
            </a:r>
          </a:p>
          <a:p>
            <a:pPr algn="ctr"/>
            <a:r>
              <a:rPr lang="nl-NL" sz="2400" dirty="0" err="1" smtClean="0"/>
              <a:t>Lower</a:t>
            </a:r>
            <a:r>
              <a:rPr lang="nl-NL" sz="2400" dirty="0" smtClean="0"/>
              <a:t> </a:t>
            </a:r>
            <a:r>
              <a:rPr lang="nl-NL" sz="2400" dirty="0" err="1" smtClean="0"/>
              <a:t>vocational</a:t>
            </a:r>
            <a:r>
              <a:rPr lang="nl-NL" sz="2400" dirty="0" smtClean="0"/>
              <a:t> </a:t>
            </a:r>
            <a:r>
              <a:rPr lang="nl-NL" sz="2400" dirty="0" err="1" smtClean="0"/>
              <a:t>education</a:t>
            </a:r>
            <a:endParaRPr lang="nl-NL" sz="2400" dirty="0"/>
          </a:p>
        </p:txBody>
      </p:sp>
      <p:cxnSp>
        <p:nvCxnSpPr>
          <p:cNvPr id="28" name="Rechte verbindingslijn met pijl 27"/>
          <p:cNvCxnSpPr/>
          <p:nvPr/>
        </p:nvCxnSpPr>
        <p:spPr>
          <a:xfrm flipV="1">
            <a:off x="5572366" y="2708032"/>
            <a:ext cx="0" cy="7645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Rechte verbindingslijn met pijl 29"/>
          <p:cNvCxnSpPr>
            <a:stCxn id="10" idx="0"/>
          </p:cNvCxnSpPr>
          <p:nvPr/>
        </p:nvCxnSpPr>
        <p:spPr>
          <a:xfrm flipV="1">
            <a:off x="3575536" y="2715850"/>
            <a:ext cx="0" cy="7567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Rechte verbindingslijn met pijl 30"/>
          <p:cNvCxnSpPr>
            <a:stCxn id="9" idx="0"/>
            <a:endCxn id="14" idx="2"/>
          </p:cNvCxnSpPr>
          <p:nvPr/>
        </p:nvCxnSpPr>
        <p:spPr>
          <a:xfrm flipV="1">
            <a:off x="1307122" y="2708031"/>
            <a:ext cx="1" cy="7528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Rechte verbindingslijn met pijl 31"/>
          <p:cNvCxnSpPr>
            <a:endCxn id="9" idx="2"/>
          </p:cNvCxnSpPr>
          <p:nvPr/>
        </p:nvCxnSpPr>
        <p:spPr>
          <a:xfrm flipH="1" flipV="1">
            <a:off x="1307122" y="5539734"/>
            <a:ext cx="1" cy="6330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Rechte verbindingslijn met pijl 33"/>
          <p:cNvCxnSpPr>
            <a:endCxn id="10" idx="2"/>
          </p:cNvCxnSpPr>
          <p:nvPr/>
        </p:nvCxnSpPr>
        <p:spPr>
          <a:xfrm flipV="1">
            <a:off x="3575536" y="5551458"/>
            <a:ext cx="0" cy="6213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Rechte verbindingslijn met pijl 35"/>
          <p:cNvCxnSpPr/>
          <p:nvPr/>
        </p:nvCxnSpPr>
        <p:spPr>
          <a:xfrm flipV="1">
            <a:off x="5572366" y="5551459"/>
            <a:ext cx="0" cy="6213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Rechte verbindingslijn met pijl 37"/>
          <p:cNvCxnSpPr/>
          <p:nvPr/>
        </p:nvCxnSpPr>
        <p:spPr>
          <a:xfrm flipV="1">
            <a:off x="8049844" y="5551460"/>
            <a:ext cx="0" cy="6213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Rechte verbindingslijn met pijl 39"/>
          <p:cNvCxnSpPr/>
          <p:nvPr/>
        </p:nvCxnSpPr>
        <p:spPr>
          <a:xfrm flipV="1">
            <a:off x="5216766" y="2708033"/>
            <a:ext cx="0" cy="764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Rechte verbindingslijn met pijl 40"/>
          <p:cNvCxnSpPr/>
          <p:nvPr/>
        </p:nvCxnSpPr>
        <p:spPr>
          <a:xfrm flipV="1">
            <a:off x="6060829" y="2708032"/>
            <a:ext cx="0" cy="7645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Rechte verbindingslijn met pijl 41"/>
          <p:cNvCxnSpPr/>
          <p:nvPr/>
        </p:nvCxnSpPr>
        <p:spPr>
          <a:xfrm flipV="1">
            <a:off x="6545383" y="2676770"/>
            <a:ext cx="0" cy="7840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Rechte verbindingslijn met pijl 42"/>
          <p:cNvCxnSpPr/>
          <p:nvPr/>
        </p:nvCxnSpPr>
        <p:spPr>
          <a:xfrm flipV="1">
            <a:off x="5216766" y="5551458"/>
            <a:ext cx="0" cy="6213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Rechte verbindingslijn met pijl 44"/>
          <p:cNvCxnSpPr/>
          <p:nvPr/>
        </p:nvCxnSpPr>
        <p:spPr>
          <a:xfrm flipV="1">
            <a:off x="6060829" y="5539735"/>
            <a:ext cx="0" cy="633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Rechte verbindingslijn met pijl 46"/>
          <p:cNvCxnSpPr/>
          <p:nvPr/>
        </p:nvCxnSpPr>
        <p:spPr>
          <a:xfrm flipV="1">
            <a:off x="6529750" y="5539734"/>
            <a:ext cx="0" cy="6330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Rechte verbindingslijn met pijl 50"/>
          <p:cNvCxnSpPr/>
          <p:nvPr/>
        </p:nvCxnSpPr>
        <p:spPr>
          <a:xfrm flipV="1">
            <a:off x="2051538" y="2708032"/>
            <a:ext cx="781539" cy="7528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Rechte verbindingslijn met pijl 52"/>
          <p:cNvCxnSpPr/>
          <p:nvPr/>
        </p:nvCxnSpPr>
        <p:spPr>
          <a:xfrm flipH="1">
            <a:off x="2198069" y="4251568"/>
            <a:ext cx="52754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4" name="Rechte verbindingslijn met pijl 63"/>
          <p:cNvCxnSpPr/>
          <p:nvPr/>
        </p:nvCxnSpPr>
        <p:spPr>
          <a:xfrm flipH="1">
            <a:off x="4425460" y="4431321"/>
            <a:ext cx="52754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Rechte verbindingslijn met pijl 64"/>
          <p:cNvCxnSpPr/>
          <p:nvPr/>
        </p:nvCxnSpPr>
        <p:spPr>
          <a:xfrm flipH="1">
            <a:off x="4425460" y="1590430"/>
            <a:ext cx="63499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Rechte verbindingslijn met pijl 66"/>
          <p:cNvCxnSpPr/>
          <p:nvPr/>
        </p:nvCxnSpPr>
        <p:spPr>
          <a:xfrm flipH="1">
            <a:off x="2207846" y="1578706"/>
            <a:ext cx="625232" cy="117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18450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96011" y="3432466"/>
            <a:ext cx="4334603" cy="2141453"/>
          </a:xfrm>
        </p:spPr>
        <p:txBody>
          <a:bodyPr>
            <a:normAutofit fontScale="47500" lnSpcReduction="20000"/>
          </a:bodyPr>
          <a:lstStyle/>
          <a:p>
            <a:endParaRPr lang="nl-NL" dirty="0" smtClean="0"/>
          </a:p>
          <a:p>
            <a:pPr marL="0" indent="0">
              <a:buNone/>
            </a:pPr>
            <a:endParaRPr lang="nl-NL" dirty="0"/>
          </a:p>
          <a:p>
            <a:pPr marL="0" indent="0">
              <a:buNone/>
            </a:pPr>
            <a:endParaRPr lang="nl-NL" dirty="0" smtClean="0"/>
          </a:p>
          <a:p>
            <a:endParaRPr lang="nl-NL" dirty="0"/>
          </a:p>
          <a:p>
            <a:pPr marL="0" indent="0">
              <a:buNone/>
            </a:pPr>
            <a:endParaRPr lang="nl-NL" dirty="0" smtClean="0"/>
          </a:p>
          <a:p>
            <a:pPr marL="0" indent="0">
              <a:buNone/>
            </a:pPr>
            <a:endParaRPr lang="nl-NL" dirty="0" smtClean="0"/>
          </a:p>
          <a:p>
            <a:pPr marL="0" indent="0">
              <a:buNone/>
            </a:pPr>
            <a:r>
              <a:rPr lang="nl-NL" dirty="0" smtClean="0"/>
              <a:t>Universitaire Pabo van Amsterdam (</a:t>
            </a:r>
            <a:r>
              <a:rPr lang="nl-NL" dirty="0" smtClean="0">
                <a:hlinkClick r:id="rId2"/>
              </a:rPr>
              <a:t>upva@uva.nl</a:t>
            </a:r>
            <a:r>
              <a:rPr lang="nl-NL" dirty="0" smtClean="0"/>
              <a:t>) </a:t>
            </a:r>
          </a:p>
          <a:p>
            <a:pPr marL="0" indent="0">
              <a:buNone/>
            </a:pPr>
            <a:r>
              <a:rPr lang="nl-NL" dirty="0" smtClean="0"/>
              <a:t>Fadie Hanna (</a:t>
            </a:r>
            <a:r>
              <a:rPr lang="nl-NL" dirty="0" smtClean="0">
                <a:hlinkClick r:id="rId3"/>
              </a:rPr>
              <a:t>f.hanna@uva.nl</a:t>
            </a:r>
            <a:r>
              <a:rPr lang="nl-NL" dirty="0" smtClean="0"/>
              <a:t>)</a:t>
            </a:r>
          </a:p>
          <a:p>
            <a:pPr marL="0" indent="0">
              <a:buNone/>
            </a:pPr>
            <a:endParaRPr lang="nl-NL" dirty="0" smtClean="0"/>
          </a:p>
          <a:p>
            <a:pPr marL="0" indent="0">
              <a:buNone/>
            </a:pPr>
            <a:endParaRPr lang="nl-NL" dirty="0"/>
          </a:p>
          <a:p>
            <a:pPr marL="0" indent="0">
              <a:buNone/>
            </a:pPr>
            <a:endParaRPr lang="nl-NL" dirty="0"/>
          </a:p>
          <a:p>
            <a:pPr marL="0" indent="0">
              <a:buNone/>
            </a:pPr>
            <a:endParaRPr lang="nl-NL" dirty="0"/>
          </a:p>
        </p:txBody>
      </p:sp>
      <p:pic>
        <p:nvPicPr>
          <p:cNvPr id="4" name="Afbeelding 3">
            <a:hlinkClick r:id="rId4"/>
          </p:cNvPr>
          <p:cNvPicPr>
            <a:picLocks noChangeAspect="1"/>
          </p:cNvPicPr>
          <p:nvPr/>
        </p:nvPicPr>
        <p:blipFill>
          <a:blip r:embed="rId5"/>
          <a:stretch>
            <a:fillRect/>
          </a:stretch>
        </p:blipFill>
        <p:spPr>
          <a:xfrm>
            <a:off x="748721" y="3373438"/>
            <a:ext cx="980915" cy="840154"/>
          </a:xfrm>
          <a:prstGeom prst="rect">
            <a:avLst/>
          </a:prstGeom>
        </p:spPr>
      </p:pic>
      <p:pic>
        <p:nvPicPr>
          <p:cNvPr id="5" name="Afbeelding 4">
            <a:hlinkClick r:id="rId6"/>
          </p:cNvPr>
          <p:cNvPicPr>
            <a:picLocks noChangeAspect="1"/>
          </p:cNvPicPr>
          <p:nvPr/>
        </p:nvPicPr>
        <p:blipFill>
          <a:blip r:embed="rId7"/>
          <a:stretch>
            <a:fillRect/>
          </a:stretch>
        </p:blipFill>
        <p:spPr>
          <a:xfrm>
            <a:off x="296012" y="1417638"/>
            <a:ext cx="1955800" cy="1955800"/>
          </a:xfrm>
          <a:prstGeom prst="rect">
            <a:avLst/>
          </a:prstGeom>
        </p:spPr>
      </p:pic>
    </p:spTree>
    <p:extLst>
      <p:ext uri="{BB962C8B-B14F-4D97-AF65-F5344CB8AC3E}">
        <p14:creationId xmlns:p14="http://schemas.microsoft.com/office/powerpoint/2010/main" val="40770641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dirty="0" smtClean="0"/>
              <a:t>Further</a:t>
            </a:r>
            <a:r>
              <a:rPr lang="nl-NL" dirty="0" smtClean="0"/>
              <a:t> reading</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964649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White privilege (Tim </a:t>
            </a:r>
            <a:r>
              <a:rPr lang="nl-NL" dirty="0" err="1" smtClean="0"/>
              <a:t>Wise</a:t>
            </a:r>
            <a:r>
              <a:rPr lang="nl-NL" dirty="0" smtClean="0"/>
              <a:t>)</a:t>
            </a:r>
            <a:endParaRPr lang="en-US" dirty="0"/>
          </a:p>
        </p:txBody>
      </p:sp>
      <p:sp>
        <p:nvSpPr>
          <p:cNvPr id="3" name="Content Placeholder 2"/>
          <p:cNvSpPr>
            <a:spLocks noGrp="1"/>
          </p:cNvSpPr>
          <p:nvPr>
            <p:ph idx="1"/>
          </p:nvPr>
        </p:nvSpPr>
        <p:spPr>
          <a:xfrm>
            <a:off x="214923" y="1417638"/>
            <a:ext cx="8686800" cy="4895240"/>
          </a:xfrm>
        </p:spPr>
        <p:txBody>
          <a:bodyPr>
            <a:normAutofit fontScale="77500" lnSpcReduction="20000"/>
          </a:bodyPr>
          <a:lstStyle/>
          <a:p>
            <a:pPr marL="0" indent="0">
              <a:buNone/>
            </a:pPr>
            <a:r>
              <a:rPr lang="en-AU" dirty="0" smtClean="0"/>
              <a:t>As for the concept white privilege: I am not claiming, nor do I believe, that all whites are wealthy and powerful. We live not only in a </a:t>
            </a:r>
            <a:r>
              <a:rPr lang="en-AU" dirty="0" err="1" smtClean="0"/>
              <a:t>racialized</a:t>
            </a:r>
            <a:r>
              <a:rPr lang="en-AU" dirty="0" smtClean="0"/>
              <a:t> </a:t>
            </a:r>
            <a:r>
              <a:rPr lang="en-AU" dirty="0" err="1" smtClean="0"/>
              <a:t>sociecty</a:t>
            </a:r>
            <a:r>
              <a:rPr lang="en-AU" dirty="0" smtClean="0"/>
              <a:t>, but also in a class system, a patriarchal system, and one of straight supremacy, able-bodied supremacy, and Christian hegemony. These other forms of privilege, and the oppression experienced by those who can’t access them, mediate but never fully eradicate something like white privilege. So realize that wealthy whites are more powerful than poor ones, white man are more powerful than white woman, able-bodies white more powerful than those with disabilities, and straight and </a:t>
            </a:r>
            <a:r>
              <a:rPr lang="en-AU" dirty="0" err="1" smtClean="0"/>
              <a:t>cisgenderd</a:t>
            </a:r>
            <a:r>
              <a:rPr lang="en-AU" dirty="0" smtClean="0"/>
              <a:t> whites more powerful than gay, lesbian, bisexual, or transgendered whites. But despite the fact that white privilege plays out differently for different people, depending on these others identities, the fact remains, that whiteness matters and carries great advantage.</a:t>
            </a:r>
          </a:p>
          <a:p>
            <a:pPr marL="0" indent="0">
              <a:buNone/>
            </a:pPr>
            <a:endParaRPr lang="en-US" dirty="0"/>
          </a:p>
        </p:txBody>
      </p:sp>
    </p:spTree>
    <p:extLst>
      <p:ext uri="{BB962C8B-B14F-4D97-AF65-F5344CB8AC3E}">
        <p14:creationId xmlns:p14="http://schemas.microsoft.com/office/powerpoint/2010/main" val="27292527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Color</a:t>
            </a:r>
            <a:r>
              <a:rPr lang="nl-NL" dirty="0" smtClean="0"/>
              <a:t> </a:t>
            </a:r>
            <a:r>
              <a:rPr lang="nl-NL" dirty="0" err="1" smtClean="0"/>
              <a:t>blindness</a:t>
            </a:r>
            <a:r>
              <a:rPr lang="nl-NL" dirty="0" smtClean="0"/>
              <a:t> (</a:t>
            </a:r>
            <a:r>
              <a:rPr lang="nl-NL" dirty="0" err="1" smtClean="0"/>
              <a:t>Weiner</a:t>
            </a:r>
            <a:r>
              <a:rPr lang="nl-NL" dirty="0" smtClean="0"/>
              <a:t>)</a:t>
            </a:r>
            <a:endParaRPr lang="nl-NL"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en-AU" sz="4000" dirty="0" smtClean="0"/>
              <a:t>“</a:t>
            </a:r>
            <a:r>
              <a:rPr lang="en-AU" sz="4000" dirty="0" err="1" smtClean="0"/>
              <a:t>Color</a:t>
            </a:r>
            <a:r>
              <a:rPr lang="en-AU" sz="4000" dirty="0" smtClean="0"/>
              <a:t>-blind world view, white teachers reify stereotypes, perpetuate white values perceived superiority, privilege white social and cultural capital, ignore their own whiteness and possible role in </a:t>
            </a:r>
            <a:r>
              <a:rPr lang="en-AU" sz="4000" dirty="0" err="1" smtClean="0"/>
              <a:t>maintianing</a:t>
            </a:r>
            <a:r>
              <a:rPr lang="en-AU" sz="4000" dirty="0" smtClean="0"/>
              <a:t> social inequality combined with racist imagery and </a:t>
            </a:r>
            <a:r>
              <a:rPr lang="en-AU" sz="4000" dirty="0" err="1" smtClean="0"/>
              <a:t>lingustic</a:t>
            </a:r>
            <a:r>
              <a:rPr lang="en-AU" sz="4000" dirty="0" smtClean="0"/>
              <a:t> conceptions of non-Europeans, national discourses posit whiteness ass essential to Dutch identity.”</a:t>
            </a:r>
          </a:p>
          <a:p>
            <a:pPr marL="0" indent="0" algn="ctr">
              <a:buNone/>
            </a:pPr>
            <a:endParaRPr lang="nl-NL" sz="4000" dirty="0"/>
          </a:p>
        </p:txBody>
      </p:sp>
    </p:spTree>
    <p:extLst>
      <p:ext uri="{BB962C8B-B14F-4D97-AF65-F5344CB8AC3E}">
        <p14:creationId xmlns:p14="http://schemas.microsoft.com/office/powerpoint/2010/main" val="2543485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Whiteness</a:t>
            </a:r>
            <a:endParaRPr lang="en-US" dirty="0"/>
          </a:p>
        </p:txBody>
      </p:sp>
      <p:sp>
        <p:nvSpPr>
          <p:cNvPr id="3" name="Content Placeholder 2"/>
          <p:cNvSpPr>
            <a:spLocks noGrp="1"/>
          </p:cNvSpPr>
          <p:nvPr>
            <p:ph idx="1"/>
          </p:nvPr>
        </p:nvSpPr>
        <p:spPr/>
        <p:txBody>
          <a:bodyPr/>
          <a:lstStyle/>
          <a:p>
            <a:pPr marL="0" indent="0">
              <a:buNone/>
            </a:pPr>
            <a:r>
              <a:rPr lang="en-AU" dirty="0" smtClean="0"/>
              <a:t>“Whiteness is a location of structural advantage, a standpoint from which to see oneself and others, and a product of history, compromising a range of cultural practices and identities intersecting with gendered and classed identities.”</a:t>
            </a:r>
            <a:endParaRPr lang="en-AU" dirty="0"/>
          </a:p>
        </p:txBody>
      </p:sp>
    </p:spTree>
    <p:extLst>
      <p:ext uri="{BB962C8B-B14F-4D97-AF65-F5344CB8AC3E}">
        <p14:creationId xmlns:p14="http://schemas.microsoft.com/office/powerpoint/2010/main" val="30767117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Whiteness</a:t>
            </a:r>
            <a:endParaRPr lang="en-US" dirty="0"/>
          </a:p>
        </p:txBody>
      </p:sp>
      <p:sp>
        <p:nvSpPr>
          <p:cNvPr id="3" name="Content Placeholder 2"/>
          <p:cNvSpPr>
            <a:spLocks noGrp="1"/>
          </p:cNvSpPr>
          <p:nvPr>
            <p:ph idx="1"/>
          </p:nvPr>
        </p:nvSpPr>
        <p:spPr/>
        <p:txBody>
          <a:bodyPr/>
          <a:lstStyle/>
          <a:p>
            <a:pPr marL="0" indent="0">
              <a:buNone/>
            </a:pPr>
            <a:r>
              <a:rPr lang="en-AU" dirty="0" smtClean="0"/>
              <a:t>“Existing globally and reinvented locally, whiteness ideologies manifest in popular and </a:t>
            </a:r>
            <a:r>
              <a:rPr lang="en-AU" dirty="0" err="1" smtClean="0"/>
              <a:t>politcal</a:t>
            </a:r>
            <a:r>
              <a:rPr lang="en-AU" dirty="0" smtClean="0"/>
              <a:t> discourse and images as racial master narratives, which shape institutional policies and daily life experiences and inhibit </a:t>
            </a:r>
            <a:r>
              <a:rPr lang="en-AU" dirty="0" err="1" smtClean="0"/>
              <a:t>racialized</a:t>
            </a:r>
            <a:r>
              <a:rPr lang="en-AU" dirty="0" smtClean="0"/>
              <a:t> subjects ability to challenge the system.”</a:t>
            </a:r>
            <a:endParaRPr lang="en-AU" dirty="0"/>
          </a:p>
        </p:txBody>
      </p:sp>
    </p:spTree>
    <p:extLst>
      <p:ext uri="{BB962C8B-B14F-4D97-AF65-F5344CB8AC3E}">
        <p14:creationId xmlns:p14="http://schemas.microsoft.com/office/powerpoint/2010/main" val="37403348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Whiteness</a:t>
            </a:r>
            <a:endParaRPr lang="en-US" dirty="0"/>
          </a:p>
        </p:txBody>
      </p:sp>
      <p:sp>
        <p:nvSpPr>
          <p:cNvPr id="3" name="Content Placeholder 2"/>
          <p:cNvSpPr>
            <a:spLocks noGrp="1"/>
          </p:cNvSpPr>
          <p:nvPr>
            <p:ph idx="1"/>
          </p:nvPr>
        </p:nvSpPr>
        <p:spPr/>
        <p:txBody>
          <a:bodyPr>
            <a:normAutofit/>
          </a:bodyPr>
          <a:lstStyle/>
          <a:p>
            <a:pPr marL="0" indent="0">
              <a:buNone/>
            </a:pPr>
            <a:r>
              <a:rPr lang="nl-NL" dirty="0" smtClean="0"/>
              <a:t>“</a:t>
            </a:r>
            <a:r>
              <a:rPr lang="nl-NL" dirty="0" err="1" smtClean="0"/>
              <a:t>Contemporay</a:t>
            </a:r>
            <a:r>
              <a:rPr lang="nl-NL" dirty="0" smtClean="0"/>
              <a:t> discourses </a:t>
            </a:r>
            <a:r>
              <a:rPr lang="nl-NL" dirty="0" err="1" smtClean="0"/>
              <a:t>and</a:t>
            </a:r>
            <a:r>
              <a:rPr lang="nl-NL" dirty="0" smtClean="0"/>
              <a:t> </a:t>
            </a:r>
            <a:r>
              <a:rPr lang="nl-NL" dirty="0" err="1" smtClean="0"/>
              <a:t>ideologies</a:t>
            </a:r>
            <a:r>
              <a:rPr lang="nl-NL" dirty="0" smtClean="0"/>
              <a:t> of </a:t>
            </a:r>
            <a:r>
              <a:rPr lang="nl-NL" dirty="0" err="1" smtClean="0"/>
              <a:t>whiteness</a:t>
            </a:r>
            <a:r>
              <a:rPr lang="nl-NL" dirty="0" smtClean="0"/>
              <a:t>, </a:t>
            </a:r>
            <a:r>
              <a:rPr lang="nl-NL" dirty="0" err="1" smtClean="0"/>
              <a:t>rooted</a:t>
            </a:r>
            <a:r>
              <a:rPr lang="nl-NL" dirty="0" smtClean="0"/>
              <a:t> in the </a:t>
            </a:r>
            <a:r>
              <a:rPr lang="nl-NL" dirty="0" err="1" smtClean="0"/>
              <a:t>colonial</a:t>
            </a:r>
            <a:r>
              <a:rPr lang="nl-NL" dirty="0" smtClean="0"/>
              <a:t> </a:t>
            </a:r>
            <a:r>
              <a:rPr lang="nl-NL" dirty="0" err="1" smtClean="0"/>
              <a:t>encounter</a:t>
            </a:r>
            <a:r>
              <a:rPr lang="nl-NL" dirty="0" smtClean="0"/>
              <a:t>, </a:t>
            </a:r>
            <a:r>
              <a:rPr lang="nl-NL" dirty="0" err="1" smtClean="0"/>
              <a:t>use</a:t>
            </a:r>
            <a:r>
              <a:rPr lang="nl-NL" dirty="0" smtClean="0"/>
              <a:t> </a:t>
            </a:r>
            <a:r>
              <a:rPr lang="nl-NL" dirty="0" err="1" smtClean="0"/>
              <a:t>cultural</a:t>
            </a:r>
            <a:r>
              <a:rPr lang="nl-NL" dirty="0" smtClean="0"/>
              <a:t> </a:t>
            </a:r>
            <a:r>
              <a:rPr lang="nl-NL" dirty="0" err="1" smtClean="0"/>
              <a:t>racism</a:t>
            </a:r>
            <a:r>
              <a:rPr lang="nl-NL" dirty="0" smtClean="0"/>
              <a:t> frames </a:t>
            </a:r>
            <a:r>
              <a:rPr lang="nl-NL" dirty="0" err="1" smtClean="0"/>
              <a:t>to</a:t>
            </a:r>
            <a:r>
              <a:rPr lang="nl-NL" dirty="0" smtClean="0"/>
              <a:t> </a:t>
            </a:r>
            <a:r>
              <a:rPr lang="nl-NL" dirty="0" err="1" smtClean="0"/>
              <a:t>posit</a:t>
            </a:r>
            <a:r>
              <a:rPr lang="nl-NL" dirty="0" smtClean="0"/>
              <a:t> </a:t>
            </a:r>
            <a:r>
              <a:rPr lang="nl-NL" dirty="0" err="1" smtClean="0"/>
              <a:t>white</a:t>
            </a:r>
            <a:r>
              <a:rPr lang="nl-NL" dirty="0" smtClean="0"/>
              <a:t> </a:t>
            </a:r>
            <a:r>
              <a:rPr lang="nl-NL" dirty="0" err="1" smtClean="0"/>
              <a:t>people</a:t>
            </a:r>
            <a:r>
              <a:rPr lang="nl-NL" dirty="0" smtClean="0"/>
              <a:t> as </a:t>
            </a:r>
            <a:r>
              <a:rPr lang="nl-NL" dirty="0" err="1" smtClean="0"/>
              <a:t>civilized</a:t>
            </a:r>
            <a:r>
              <a:rPr lang="nl-NL" dirty="0" smtClean="0"/>
              <a:t>, clean, </a:t>
            </a:r>
            <a:r>
              <a:rPr lang="nl-NL" dirty="0" err="1" smtClean="0"/>
              <a:t>orderly</a:t>
            </a:r>
            <a:r>
              <a:rPr lang="nl-NL" dirty="0" smtClean="0"/>
              <a:t>, </a:t>
            </a:r>
            <a:r>
              <a:rPr lang="nl-NL" dirty="0" err="1" smtClean="0"/>
              <a:t>rational</a:t>
            </a:r>
            <a:r>
              <a:rPr lang="nl-NL" dirty="0" smtClean="0"/>
              <a:t>, </a:t>
            </a:r>
            <a:r>
              <a:rPr lang="nl-NL" dirty="0" err="1" smtClean="0"/>
              <a:t>punctual</a:t>
            </a:r>
            <a:r>
              <a:rPr lang="nl-NL" dirty="0" smtClean="0"/>
              <a:t>, </a:t>
            </a:r>
            <a:r>
              <a:rPr lang="nl-NL" dirty="0" err="1" smtClean="0"/>
              <a:t>intellectual</a:t>
            </a:r>
            <a:r>
              <a:rPr lang="nl-NL" dirty="0" smtClean="0"/>
              <a:t> </a:t>
            </a:r>
            <a:r>
              <a:rPr lang="nl-NL" dirty="0" err="1" smtClean="0"/>
              <a:t>and</a:t>
            </a:r>
            <a:r>
              <a:rPr lang="nl-NL" dirty="0" smtClean="0"/>
              <a:t> </a:t>
            </a:r>
            <a:r>
              <a:rPr lang="nl-NL" dirty="0" err="1" smtClean="0"/>
              <a:t>organized</a:t>
            </a:r>
            <a:r>
              <a:rPr lang="nl-NL" dirty="0" smtClean="0"/>
              <a:t>, </a:t>
            </a:r>
            <a:r>
              <a:rPr lang="nl-NL" dirty="0" err="1" smtClean="0"/>
              <a:t>while</a:t>
            </a:r>
            <a:r>
              <a:rPr lang="nl-NL" dirty="0" smtClean="0"/>
              <a:t> </a:t>
            </a:r>
            <a:r>
              <a:rPr lang="nl-NL" dirty="0" err="1" smtClean="0"/>
              <a:t>blackness</a:t>
            </a:r>
            <a:r>
              <a:rPr lang="nl-NL" dirty="0" smtClean="0"/>
              <a:t> </a:t>
            </a:r>
            <a:r>
              <a:rPr lang="nl-NL" dirty="0" err="1" smtClean="0"/>
              <a:t>appears</a:t>
            </a:r>
            <a:r>
              <a:rPr lang="nl-NL" dirty="0" smtClean="0"/>
              <a:t> as dirty, </a:t>
            </a:r>
            <a:r>
              <a:rPr lang="nl-NL" dirty="0" err="1" smtClean="0"/>
              <a:t>chaotic</a:t>
            </a:r>
            <a:r>
              <a:rPr lang="nl-NL" dirty="0" smtClean="0"/>
              <a:t>, </a:t>
            </a:r>
            <a:r>
              <a:rPr lang="nl-NL" dirty="0" err="1" smtClean="0"/>
              <a:t>tribal</a:t>
            </a:r>
            <a:r>
              <a:rPr lang="nl-NL" dirty="0" smtClean="0"/>
              <a:t>, </a:t>
            </a:r>
            <a:r>
              <a:rPr lang="nl-NL" dirty="0" err="1" smtClean="0"/>
              <a:t>irrational</a:t>
            </a:r>
            <a:r>
              <a:rPr lang="nl-NL" dirty="0" smtClean="0"/>
              <a:t>, </a:t>
            </a:r>
            <a:r>
              <a:rPr lang="nl-NL" dirty="0" err="1" smtClean="0"/>
              <a:t>emotional</a:t>
            </a:r>
            <a:r>
              <a:rPr lang="nl-NL" dirty="0" smtClean="0"/>
              <a:t>, </a:t>
            </a:r>
            <a:r>
              <a:rPr lang="nl-NL" dirty="0" err="1" smtClean="0"/>
              <a:t>sexual</a:t>
            </a:r>
            <a:r>
              <a:rPr lang="nl-NL" dirty="0" smtClean="0"/>
              <a:t>, </a:t>
            </a:r>
            <a:r>
              <a:rPr lang="nl-NL" dirty="0" err="1" smtClean="0"/>
              <a:t>exotic</a:t>
            </a:r>
            <a:r>
              <a:rPr lang="nl-NL" dirty="0" smtClean="0"/>
              <a:t>, </a:t>
            </a:r>
            <a:r>
              <a:rPr lang="nl-NL" dirty="0" err="1" smtClean="0"/>
              <a:t>laxy</a:t>
            </a:r>
            <a:r>
              <a:rPr lang="nl-NL" dirty="0" smtClean="0"/>
              <a:t>, </a:t>
            </a:r>
            <a:r>
              <a:rPr lang="nl-NL" dirty="0" err="1" smtClean="0"/>
              <a:t>athletic</a:t>
            </a:r>
            <a:r>
              <a:rPr lang="nl-NL" dirty="0"/>
              <a:t> </a:t>
            </a:r>
            <a:r>
              <a:rPr lang="nl-NL" dirty="0" smtClean="0"/>
              <a:t>or </a:t>
            </a:r>
            <a:r>
              <a:rPr lang="nl-NL" dirty="0" err="1" smtClean="0"/>
              <a:t>criminal</a:t>
            </a:r>
            <a:r>
              <a:rPr lang="nl-NL" dirty="0" smtClean="0"/>
              <a:t>.”</a:t>
            </a:r>
          </a:p>
          <a:p>
            <a:pPr marL="0" indent="0">
              <a:buNone/>
            </a:pPr>
            <a:endParaRPr lang="nl-NL" dirty="0" smtClean="0"/>
          </a:p>
        </p:txBody>
      </p:sp>
    </p:spTree>
    <p:extLst>
      <p:ext uri="{BB962C8B-B14F-4D97-AF65-F5344CB8AC3E}">
        <p14:creationId xmlns:p14="http://schemas.microsoft.com/office/powerpoint/2010/main" val="11882816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Preparing</a:t>
            </a:r>
            <a:r>
              <a:rPr lang="nl-NL" dirty="0"/>
              <a:t> </a:t>
            </a:r>
            <a:r>
              <a:rPr lang="nl-NL" dirty="0" err="1"/>
              <a:t>teachers</a:t>
            </a:r>
            <a:r>
              <a:rPr lang="nl-NL" dirty="0"/>
              <a:t> </a:t>
            </a:r>
            <a:r>
              <a:rPr lang="nl-NL" dirty="0" err="1"/>
              <a:t>for</a:t>
            </a:r>
            <a:r>
              <a:rPr lang="nl-NL" dirty="0"/>
              <a:t> the </a:t>
            </a:r>
            <a:r>
              <a:rPr lang="nl-NL" dirty="0" err="1"/>
              <a:t>challenges</a:t>
            </a:r>
            <a:r>
              <a:rPr lang="nl-NL" dirty="0"/>
              <a:t> of </a:t>
            </a:r>
            <a:r>
              <a:rPr lang="nl-NL" dirty="0" err="1"/>
              <a:t>urban</a:t>
            </a:r>
            <a:r>
              <a:rPr lang="nl-NL" dirty="0"/>
              <a:t> classrooms</a:t>
            </a:r>
          </a:p>
        </p:txBody>
      </p:sp>
      <p:sp>
        <p:nvSpPr>
          <p:cNvPr id="9" name="Tijdelijke aanduiding voor inhoud 8"/>
          <p:cNvSpPr>
            <a:spLocks noGrp="1"/>
          </p:cNvSpPr>
          <p:nvPr>
            <p:ph idx="1"/>
          </p:nvPr>
        </p:nvSpPr>
        <p:spPr/>
        <p:txBody>
          <a:bodyPr>
            <a:normAutofit/>
          </a:bodyPr>
          <a:lstStyle/>
          <a:p>
            <a:pPr marL="0" indent="0" algn="ctr">
              <a:buNone/>
            </a:pPr>
            <a:endParaRPr lang="nl-NL" sz="3600" dirty="0" smtClean="0"/>
          </a:p>
          <a:p>
            <a:pPr marL="0" indent="0" algn="ctr">
              <a:buNone/>
            </a:pPr>
            <a:r>
              <a:rPr lang="nl-NL" sz="2600" dirty="0" smtClean="0"/>
              <a:t>2010</a:t>
            </a:r>
          </a:p>
          <a:p>
            <a:pPr marL="0" indent="0" algn="ctr">
              <a:buNone/>
            </a:pPr>
            <a:endParaRPr lang="nl-NL" sz="2600" dirty="0"/>
          </a:p>
          <a:p>
            <a:pPr marL="0" indent="0" algn="ctr">
              <a:buNone/>
            </a:pPr>
            <a:r>
              <a:rPr lang="nl-NL" sz="2600" dirty="0" smtClean="0"/>
              <a:t>50</a:t>
            </a:r>
          </a:p>
          <a:p>
            <a:pPr marL="0" indent="0" algn="ctr">
              <a:buNone/>
            </a:pPr>
            <a:endParaRPr lang="nl-NL" sz="2600" dirty="0" smtClean="0"/>
          </a:p>
          <a:p>
            <a:pPr marL="0" indent="0" algn="ctr">
              <a:buNone/>
            </a:pPr>
            <a:r>
              <a:rPr lang="nl-NL" sz="2600" dirty="0" smtClean="0"/>
              <a:t>4 </a:t>
            </a:r>
          </a:p>
          <a:p>
            <a:pPr marL="0" indent="0" algn="ctr">
              <a:buNone/>
            </a:pPr>
            <a:endParaRPr lang="nl-NL" sz="2600" dirty="0" smtClean="0"/>
          </a:p>
          <a:p>
            <a:pPr marL="0" indent="0" algn="ctr">
              <a:buNone/>
            </a:pPr>
            <a:r>
              <a:rPr lang="nl-NL" sz="2600" dirty="0" smtClean="0"/>
              <a:t>20</a:t>
            </a:r>
          </a:p>
          <a:p>
            <a:pPr marL="0" indent="0" algn="ctr">
              <a:buNone/>
            </a:pPr>
            <a:endParaRPr lang="nl-NL" sz="3600" dirty="0" smtClean="0"/>
          </a:p>
          <a:p>
            <a:pPr marL="0" indent="0" algn="ctr">
              <a:buNone/>
            </a:pPr>
            <a:endParaRPr lang="nl-NL" sz="3600" dirty="0"/>
          </a:p>
          <a:p>
            <a:pPr marL="0" indent="0" algn="ctr">
              <a:buNone/>
            </a:pPr>
            <a:endParaRPr lang="nl-NL" sz="3600" dirty="0" smtClean="0"/>
          </a:p>
        </p:txBody>
      </p:sp>
    </p:spTree>
    <p:extLst>
      <p:ext uri="{BB962C8B-B14F-4D97-AF65-F5344CB8AC3E}">
        <p14:creationId xmlns:p14="http://schemas.microsoft.com/office/powerpoint/2010/main" val="15229868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err="1" smtClean="0"/>
              <a:t>Quotes</a:t>
            </a:r>
            <a:r>
              <a:rPr lang="nl-NL" sz="4000" dirty="0" smtClean="0"/>
              <a:t> </a:t>
            </a:r>
            <a:r>
              <a:rPr lang="nl-NL" sz="4000" dirty="0" err="1" smtClean="0"/>
              <a:t>Diaries</a:t>
            </a:r>
            <a:r>
              <a:rPr lang="nl-NL" sz="4000" dirty="0" smtClean="0"/>
              <a:t> Student-Teachers</a:t>
            </a:r>
            <a:endParaRPr lang="nl-NL" sz="4000" dirty="0"/>
          </a:p>
        </p:txBody>
      </p:sp>
      <p:sp>
        <p:nvSpPr>
          <p:cNvPr id="3" name="Tijdelijke aanduiding voor inhoud 2"/>
          <p:cNvSpPr>
            <a:spLocks noGrp="1"/>
          </p:cNvSpPr>
          <p:nvPr>
            <p:ph idx="1"/>
          </p:nvPr>
        </p:nvSpPr>
        <p:spPr/>
        <p:txBody>
          <a:bodyPr>
            <a:normAutofit fontScale="92500"/>
          </a:bodyPr>
          <a:lstStyle/>
          <a:p>
            <a:pPr marL="0" indent="0">
              <a:buNone/>
            </a:pPr>
            <a:r>
              <a:rPr lang="en-AU" sz="2600" dirty="0" smtClean="0"/>
              <a:t>“After watching the news, [about the shooting of a black man by a police officer in the US] children [</a:t>
            </a:r>
            <a:r>
              <a:rPr lang="en-AU" sz="2600" dirty="0"/>
              <a:t>9</a:t>
            </a:r>
            <a:r>
              <a:rPr lang="en-AU" sz="2600" dirty="0" smtClean="0"/>
              <a:t>-10 years] with a darker skin colour shared their experiences with discrimination.”</a:t>
            </a:r>
          </a:p>
          <a:p>
            <a:pPr marL="0" indent="0">
              <a:buNone/>
            </a:pPr>
            <a:endParaRPr lang="en-AU" sz="2600" dirty="0" smtClean="0"/>
          </a:p>
          <a:p>
            <a:pPr marL="0" indent="0">
              <a:buNone/>
            </a:pPr>
            <a:r>
              <a:rPr lang="en-AU" sz="2600" dirty="0" smtClean="0"/>
              <a:t>“The </a:t>
            </a:r>
            <a:r>
              <a:rPr lang="en-AU" sz="2600" dirty="0"/>
              <a:t>first thing some girls [11-12 </a:t>
            </a:r>
            <a:r>
              <a:rPr lang="en-AU" sz="2600" dirty="0" smtClean="0"/>
              <a:t>years] </a:t>
            </a:r>
            <a:r>
              <a:rPr lang="en-AU" sz="2600" dirty="0"/>
              <a:t>said to </a:t>
            </a:r>
            <a:r>
              <a:rPr lang="en-AU" sz="2600" dirty="0" smtClean="0"/>
              <a:t>me [student-teacher]: </a:t>
            </a:r>
            <a:r>
              <a:rPr lang="en-AU" sz="2600" dirty="0"/>
              <a:t>All white people discriminate, [and a few seconds later] except you miss.” </a:t>
            </a:r>
            <a:endParaRPr lang="en-AU" sz="2600" dirty="0" smtClean="0"/>
          </a:p>
          <a:p>
            <a:pPr marL="0" indent="0">
              <a:buNone/>
            </a:pPr>
            <a:endParaRPr lang="en-AU" sz="2600" dirty="0"/>
          </a:p>
          <a:p>
            <a:pPr marL="0" indent="0">
              <a:buNone/>
            </a:pPr>
            <a:r>
              <a:rPr lang="en-AU" sz="2600" smtClean="0"/>
              <a:t>“…</a:t>
            </a:r>
            <a:r>
              <a:rPr lang="en-AU" sz="2600" dirty="0" smtClean="0"/>
              <a:t>so M [a black child - 8 years] </a:t>
            </a:r>
            <a:r>
              <a:rPr lang="en-AU" sz="2600" dirty="0"/>
              <a:t>reacts very angry towards me and says: This is discrimination, you put the blame on me because I am black!”</a:t>
            </a:r>
          </a:p>
          <a:p>
            <a:pPr marL="0" indent="0">
              <a:buNone/>
            </a:pPr>
            <a:endParaRPr lang="en-AU" sz="2600" dirty="0"/>
          </a:p>
          <a:p>
            <a:pPr marL="0" indent="0">
              <a:buNone/>
            </a:pPr>
            <a:endParaRPr lang="en-AU" dirty="0" smtClean="0"/>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26507851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543539" y="371231"/>
            <a:ext cx="5959230" cy="6145946"/>
          </a:xfrm>
          <a:prstGeom prst="rect">
            <a:avLst/>
          </a:prstGeom>
        </p:spPr>
      </p:pic>
    </p:spTree>
    <p:extLst>
      <p:ext uri="{BB962C8B-B14F-4D97-AF65-F5344CB8AC3E}">
        <p14:creationId xmlns:p14="http://schemas.microsoft.com/office/powerpoint/2010/main" val="33696608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2"/>
          <a:stretch>
            <a:fillRect/>
          </a:stretch>
        </p:blipFill>
        <p:spPr>
          <a:xfrm>
            <a:off x="0" y="792406"/>
            <a:ext cx="9144000" cy="5713901"/>
          </a:xfrm>
          <a:prstGeom prst="rect">
            <a:avLst/>
          </a:prstGeom>
        </p:spPr>
      </p:pic>
    </p:spTree>
    <p:extLst>
      <p:ext uri="{BB962C8B-B14F-4D97-AF65-F5344CB8AC3E}">
        <p14:creationId xmlns:p14="http://schemas.microsoft.com/office/powerpoint/2010/main" val="3457333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76262" y="3525898"/>
            <a:ext cx="2109957" cy="2601612"/>
          </a:xfrm>
          <a:prstGeom prst="rect">
            <a:avLst/>
          </a:prstGeom>
        </p:spPr>
      </p:pic>
      <p:pic>
        <p:nvPicPr>
          <p:cNvPr id="9" name="Picture 8"/>
          <p:cNvPicPr>
            <a:picLocks noChangeAspect="1"/>
          </p:cNvPicPr>
          <p:nvPr/>
        </p:nvPicPr>
        <p:blipFill>
          <a:blip r:embed="rId3"/>
          <a:stretch>
            <a:fillRect/>
          </a:stretch>
        </p:blipFill>
        <p:spPr>
          <a:xfrm>
            <a:off x="1" y="939347"/>
            <a:ext cx="2376262" cy="2671289"/>
          </a:xfrm>
          <a:prstGeom prst="rect">
            <a:avLst/>
          </a:prstGeom>
        </p:spPr>
      </p:pic>
      <p:pic>
        <p:nvPicPr>
          <p:cNvPr id="11" name="Picture 10"/>
          <p:cNvPicPr>
            <a:picLocks noChangeAspect="1"/>
          </p:cNvPicPr>
          <p:nvPr/>
        </p:nvPicPr>
        <p:blipFill>
          <a:blip r:embed="rId4"/>
          <a:stretch>
            <a:fillRect/>
          </a:stretch>
        </p:blipFill>
        <p:spPr>
          <a:xfrm>
            <a:off x="6678115" y="3629206"/>
            <a:ext cx="2465885" cy="2498304"/>
          </a:xfrm>
          <a:prstGeom prst="rect">
            <a:avLst/>
          </a:prstGeom>
        </p:spPr>
      </p:pic>
      <p:pic>
        <p:nvPicPr>
          <p:cNvPr id="16" name="Picture 15"/>
          <p:cNvPicPr>
            <a:picLocks noChangeAspect="1"/>
          </p:cNvPicPr>
          <p:nvPr/>
        </p:nvPicPr>
        <p:blipFill>
          <a:blip r:embed="rId5"/>
          <a:stretch>
            <a:fillRect/>
          </a:stretch>
        </p:blipFill>
        <p:spPr>
          <a:xfrm>
            <a:off x="4486219" y="946821"/>
            <a:ext cx="2191897" cy="2682384"/>
          </a:xfrm>
          <a:prstGeom prst="rect">
            <a:avLst/>
          </a:prstGeom>
        </p:spPr>
      </p:pic>
      <p:pic>
        <p:nvPicPr>
          <p:cNvPr id="19" name="Picture 18"/>
          <p:cNvPicPr>
            <a:picLocks noChangeAspect="1"/>
          </p:cNvPicPr>
          <p:nvPr/>
        </p:nvPicPr>
        <p:blipFill>
          <a:blip r:embed="rId6"/>
          <a:stretch>
            <a:fillRect/>
          </a:stretch>
        </p:blipFill>
        <p:spPr>
          <a:xfrm>
            <a:off x="-1" y="3610636"/>
            <a:ext cx="2376263" cy="2516874"/>
          </a:xfrm>
          <a:prstGeom prst="rect">
            <a:avLst/>
          </a:prstGeom>
        </p:spPr>
      </p:pic>
      <p:pic>
        <p:nvPicPr>
          <p:cNvPr id="20" name="Picture 19"/>
          <p:cNvPicPr>
            <a:picLocks noChangeAspect="1"/>
          </p:cNvPicPr>
          <p:nvPr/>
        </p:nvPicPr>
        <p:blipFill>
          <a:blip r:embed="rId7"/>
          <a:stretch>
            <a:fillRect/>
          </a:stretch>
        </p:blipFill>
        <p:spPr>
          <a:xfrm>
            <a:off x="6678115" y="939347"/>
            <a:ext cx="2465885" cy="2689858"/>
          </a:xfrm>
          <a:prstGeom prst="rect">
            <a:avLst/>
          </a:prstGeom>
        </p:spPr>
      </p:pic>
      <p:pic>
        <p:nvPicPr>
          <p:cNvPr id="1032" name="Picture 8" descr="https://profs.library.uu.nl/application/portraits/UMU_01604_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218" y="3629204"/>
            <a:ext cx="2191897" cy="249830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9"/>
          <a:stretch>
            <a:fillRect/>
          </a:stretch>
        </p:blipFill>
        <p:spPr>
          <a:xfrm>
            <a:off x="2376261" y="939347"/>
            <a:ext cx="2109957" cy="2671289"/>
          </a:xfrm>
          <a:prstGeom prst="rect">
            <a:avLst/>
          </a:prstGeom>
        </p:spPr>
      </p:pic>
    </p:spTree>
    <p:extLst>
      <p:ext uri="{BB962C8B-B14F-4D97-AF65-F5344CB8AC3E}">
        <p14:creationId xmlns:p14="http://schemas.microsoft.com/office/powerpoint/2010/main" val="36845055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AU" dirty="0" smtClean="0"/>
              <a:t>Quote Diary Student-teacher</a:t>
            </a:r>
            <a:endParaRPr lang="en-AU" dirty="0"/>
          </a:p>
        </p:txBody>
      </p:sp>
      <p:sp>
        <p:nvSpPr>
          <p:cNvPr id="3" name="Tijdelijke aanduiding voor inhoud 2"/>
          <p:cNvSpPr>
            <a:spLocks noGrp="1"/>
          </p:cNvSpPr>
          <p:nvPr>
            <p:ph idx="1"/>
          </p:nvPr>
        </p:nvSpPr>
        <p:spPr/>
        <p:txBody>
          <a:bodyPr>
            <a:normAutofit/>
          </a:bodyPr>
          <a:lstStyle/>
          <a:p>
            <a:pPr marL="0" indent="0">
              <a:buNone/>
            </a:pPr>
            <a:endParaRPr lang="en-AU" dirty="0" smtClean="0"/>
          </a:p>
          <a:p>
            <a:pPr marL="0" indent="0">
              <a:buNone/>
            </a:pPr>
            <a:r>
              <a:rPr lang="en-AU" dirty="0" smtClean="0"/>
              <a:t>“ [about classes </a:t>
            </a:r>
            <a:r>
              <a:rPr lang="en-AU" dirty="0"/>
              <a:t>at the </a:t>
            </a:r>
            <a:r>
              <a:rPr lang="en-AU" dirty="0" smtClean="0"/>
              <a:t>university]…offcourse I learned different things which were helpful, however this is the first time in four years, that I learned stuff, which personally touched me and therefore changed me. And that is confusing:  Learning is becoming...”</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9215450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dirty="0" smtClean="0"/>
              <a:t>Recommendations </a:t>
            </a:r>
            <a:endParaRPr lang="en-AU" dirty="0"/>
          </a:p>
        </p:txBody>
      </p:sp>
      <p:sp>
        <p:nvSpPr>
          <p:cNvPr id="3" name="Tijdelijke aanduiding voor inhoud 2"/>
          <p:cNvSpPr>
            <a:spLocks noGrp="1"/>
          </p:cNvSpPr>
          <p:nvPr>
            <p:ph idx="1"/>
          </p:nvPr>
        </p:nvSpPr>
        <p:spPr/>
        <p:txBody>
          <a:bodyPr/>
          <a:lstStyle/>
          <a:p>
            <a:pPr marL="514350" indent="-514350">
              <a:buFont typeface="+mj-lt"/>
              <a:buAutoNum type="arabicPeriod"/>
            </a:pPr>
            <a:r>
              <a:rPr lang="en-AU" dirty="0" smtClean="0"/>
              <a:t>Teach student-teachers about Whiteness and the implications regarding </a:t>
            </a:r>
            <a:r>
              <a:rPr lang="en-AU" smtClean="0"/>
              <a:t>their relationships </a:t>
            </a:r>
            <a:r>
              <a:rPr lang="en-AU" dirty="0" smtClean="0"/>
              <a:t>with pupils.</a:t>
            </a:r>
          </a:p>
          <a:p>
            <a:pPr marL="514350" indent="-514350">
              <a:buFont typeface="+mj-lt"/>
              <a:buAutoNum type="arabicPeriod"/>
            </a:pPr>
            <a:endParaRPr lang="en-AU" dirty="0" smtClean="0"/>
          </a:p>
          <a:p>
            <a:pPr marL="514350" indent="-514350">
              <a:buFont typeface="+mj-lt"/>
              <a:buAutoNum type="arabicPeriod"/>
            </a:pPr>
            <a:r>
              <a:rPr lang="en-AU" dirty="0" smtClean="0"/>
              <a:t>Teach student-teachers about Eurocentric knowledge construction and the impact on their teaching.</a:t>
            </a:r>
            <a:endParaRPr lang="en-AU" dirty="0"/>
          </a:p>
        </p:txBody>
      </p:sp>
    </p:spTree>
    <p:extLst>
      <p:ext uri="{BB962C8B-B14F-4D97-AF65-F5344CB8AC3E}">
        <p14:creationId xmlns:p14="http://schemas.microsoft.com/office/powerpoint/2010/main" val="225747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uis CK   Being White.3gp">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04825" y="976923"/>
            <a:ext cx="8135938" cy="5149241"/>
          </a:xfrm>
        </p:spPr>
      </p:pic>
    </p:spTree>
    <p:extLst>
      <p:ext uri="{BB962C8B-B14F-4D97-AF65-F5344CB8AC3E}">
        <p14:creationId xmlns:p14="http://schemas.microsoft.com/office/powerpoint/2010/main" val="114063386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708</Words>
  <Application>Microsoft Macintosh PowerPoint</Application>
  <PresentationFormat>Diavoorstelling (4:3)</PresentationFormat>
  <Paragraphs>65</Paragraphs>
  <Slides>16</Slides>
  <Notes>3</Notes>
  <HiddenSlides>0</HiddenSlides>
  <MMClips>1</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Office-thema</vt:lpstr>
      <vt:lpstr>PowerPoint-presentatie</vt:lpstr>
      <vt:lpstr>Preparing teachers for the challenges of urban classrooms</vt:lpstr>
      <vt:lpstr>Quotes Diaries Student-Teachers</vt:lpstr>
      <vt:lpstr>PowerPoint-presentatie</vt:lpstr>
      <vt:lpstr>PowerPoint-presentatie</vt:lpstr>
      <vt:lpstr>PowerPoint-presentatie</vt:lpstr>
      <vt:lpstr>Quote Diary Student-teacher</vt:lpstr>
      <vt:lpstr>Recommendations </vt:lpstr>
      <vt:lpstr>PowerPoint-presentatie</vt:lpstr>
      <vt:lpstr>PowerPoint-presentatie</vt:lpstr>
      <vt:lpstr>Further reading</vt:lpstr>
      <vt:lpstr>White privilege (Tim Wise)</vt:lpstr>
      <vt:lpstr>Color blindness (Weiner)</vt:lpstr>
      <vt:lpstr>Whiteness</vt:lpstr>
      <vt:lpstr>Whiteness</vt:lpstr>
      <vt:lpstr>Whiteness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 4</dc:title>
  <dc:creator>Omar M'Sadek</dc:creator>
  <cp:lastModifiedBy>Omar M'Sadek</cp:lastModifiedBy>
  <cp:revision>119</cp:revision>
  <cp:lastPrinted>2015-04-14T14:12:53Z</cp:lastPrinted>
  <dcterms:created xsi:type="dcterms:W3CDTF">2015-02-27T20:51:09Z</dcterms:created>
  <dcterms:modified xsi:type="dcterms:W3CDTF">2015-05-04T11:15:28Z</dcterms:modified>
</cp:coreProperties>
</file>