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2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5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335" r:id="rId4"/>
    <p:sldId id="324" r:id="rId5"/>
    <p:sldId id="325" r:id="rId6"/>
    <p:sldId id="326" r:id="rId7"/>
    <p:sldId id="329" r:id="rId8"/>
    <p:sldId id="330" r:id="rId9"/>
    <p:sldId id="331" r:id="rId10"/>
    <p:sldId id="340" r:id="rId11"/>
    <p:sldId id="339" r:id="rId12"/>
    <p:sldId id="350" r:id="rId13"/>
    <p:sldId id="336" r:id="rId14"/>
    <p:sldId id="341" r:id="rId15"/>
    <p:sldId id="342" r:id="rId16"/>
    <p:sldId id="343" r:id="rId17"/>
    <p:sldId id="346" r:id="rId18"/>
    <p:sldId id="347" r:id="rId19"/>
    <p:sldId id="351" r:id="rId20"/>
    <p:sldId id="354" r:id="rId21"/>
    <p:sldId id="349" r:id="rId22"/>
    <p:sldId id="309" r:id="rId23"/>
    <p:sldId id="299" r:id="rId24"/>
    <p:sldId id="355" r:id="rId25"/>
    <p:sldId id="353" r:id="rId26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5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9"/>
          <c:order val="9"/>
          <c:tx>
            <c:strRef>
              <c:f>Feuil2!$A$12</c:f>
              <c:strCache>
                <c:ptCount val="1"/>
                <c:pt idx="0">
                  <c:v>Héry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</a:ln>
            <a:effectLst>
              <a:glow rad="76200">
                <a:schemeClr val="accent4">
                  <a:lumMod val="60000"/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strRef>
              <c:f>Feuil2!$B$2:$I$2</c:f>
              <c:strCache>
                <c:ptCount val="8"/>
                <c:pt idx="0">
                  <c:v>Motivation</c:v>
                </c:pt>
                <c:pt idx="1">
                  <c:v>Persévérance</c:v>
                </c:pt>
                <c:pt idx="2">
                  <c:v>Discipline</c:v>
                </c:pt>
                <c:pt idx="3">
                  <c:v>Respect</c:v>
                </c:pt>
                <c:pt idx="4">
                  <c:v>Optimisme</c:v>
                </c:pt>
                <c:pt idx="5">
                  <c:v>Intelligence sociale</c:v>
                </c:pt>
                <c:pt idx="6">
                  <c:v>Curiosité</c:v>
                </c:pt>
                <c:pt idx="7">
                  <c:v>Ouverture sociale et culturelle</c:v>
                </c:pt>
              </c:strCache>
            </c:strRef>
          </c:cat>
          <c:val>
            <c:numRef>
              <c:f>Feuil2!$B$12:$I$12</c:f>
              <c:numCache>
                <c:formatCode>0</c:formatCode>
                <c:ptCount val="8"/>
                <c:pt idx="0">
                  <c:v>53.333333333333336</c:v>
                </c:pt>
                <c:pt idx="1">
                  <c:v>60</c:v>
                </c:pt>
                <c:pt idx="2">
                  <c:v>60</c:v>
                </c:pt>
                <c:pt idx="3">
                  <c:v>86.666666666666671</c:v>
                </c:pt>
                <c:pt idx="4">
                  <c:v>95</c:v>
                </c:pt>
                <c:pt idx="5">
                  <c:v>90</c:v>
                </c:pt>
                <c:pt idx="6">
                  <c:v>90</c:v>
                </c:pt>
                <c:pt idx="7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211952"/>
        <c:axId val="214731648"/>
        <c:extLst>
          <c:ext xmlns:c15="http://schemas.microsoft.com/office/drawing/2012/chart" uri="{02D57815-91ED-43cb-92C2-25804820EDAC}">
            <c15:filteredRad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Feuil2!$A$3</c15:sqref>
                        </c15:formulaRef>
                      </c:ext>
                    </c:extLst>
                    <c:strCache>
                      <c:ptCount val="1"/>
                      <c:pt idx="0">
                        <c:v>Florence</c:v>
                      </c:pt>
                    </c:strCache>
                  </c:strRef>
                </c:tx>
                <c:spPr>
                  <a:ln w="28575" cap="flat">
                    <a:solidFill>
                      <a:schemeClr val="accent2"/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Feuil2!$B$3:$I$3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100</c:v>
                      </c:pt>
                      <c:pt idx="1">
                        <c:v>88.9</c:v>
                      </c:pt>
                      <c:pt idx="2">
                        <c:v>70.366666666666674</c:v>
                      </c:pt>
                      <c:pt idx="3">
                        <c:v>100</c:v>
                      </c:pt>
                      <c:pt idx="4">
                        <c:v>97.224999999999994</c:v>
                      </c:pt>
                      <c:pt idx="5">
                        <c:v>91.675000000000011</c:v>
                      </c:pt>
                      <c:pt idx="6">
                        <c:v>94.45</c:v>
                      </c:pt>
                      <c:pt idx="7">
                        <c:v>94.45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Feuil2!$A$4</c15:sqref>
                        </c15:formulaRef>
                      </c:ext>
                    </c:extLst>
                    <c:strCache>
                      <c:ptCount val="1"/>
                      <c:pt idx="0">
                        <c:v>Ange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</a:ln>
                  <a:effectLst>
                    <a:glow rad="76200">
                      <a:schemeClr val="accent2"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Feuil2!$B$4:$I$4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61.9</c:v>
                      </c:pt>
                      <c:pt idx="1">
                        <c:v>71.45</c:v>
                      </c:pt>
                      <c:pt idx="2">
                        <c:v>63.5</c:v>
                      </c:pt>
                      <c:pt idx="3">
                        <c:v>84.100000000000009</c:v>
                      </c:pt>
                      <c:pt idx="4">
                        <c:v>90.474999999999994</c:v>
                      </c:pt>
                      <c:pt idx="5">
                        <c:v>84.55</c:v>
                      </c:pt>
                      <c:pt idx="6">
                        <c:v>76.2</c:v>
                      </c:pt>
                      <c:pt idx="7">
                        <c:v>85.75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Feuil2!$A$5</c15:sqref>
                        </c15:formulaRef>
                      </c:ext>
                    </c:extLst>
                    <c:strCache>
                      <c:ptCount val="1"/>
                      <c:pt idx="0">
                        <c:v>Camilia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</a:ln>
                  <a:effectLst>
                    <a:glow rad="76200">
                      <a:schemeClr val="accent3"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Feuil2!$B$5:$I$5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54.766666666666673</c:v>
                      </c:pt>
                      <c:pt idx="1">
                        <c:v>67.849999999999994</c:v>
                      </c:pt>
                      <c:pt idx="2">
                        <c:v>69.066666666666663</c:v>
                      </c:pt>
                      <c:pt idx="3">
                        <c:v>76.2</c:v>
                      </c:pt>
                      <c:pt idx="4">
                        <c:v>74.400000000000006</c:v>
                      </c:pt>
                      <c:pt idx="5">
                        <c:v>75</c:v>
                      </c:pt>
                      <c:pt idx="6">
                        <c:v>67.849999999999994</c:v>
                      </c:pt>
                      <c:pt idx="7">
                        <c:v>60.7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Feuil2!$A$6</c15:sqref>
                        </c15:formulaRef>
                      </c:ext>
                    </c:extLst>
                    <c:strCache>
                      <c:ptCount val="1"/>
                      <c:pt idx="0">
                        <c:v>Ellen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</a:ln>
                  <a:effectLst>
                    <a:glow rad="76200">
                      <a:schemeClr val="accent4"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Feuil2!$B$6:$I$6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63.333333333333336</c:v>
                      </c:pt>
                      <c:pt idx="1">
                        <c:v>55</c:v>
                      </c:pt>
                      <c:pt idx="2">
                        <c:v>76.666666666666671</c:v>
                      </c:pt>
                      <c:pt idx="3">
                        <c:v>78.333333333333329</c:v>
                      </c:pt>
                      <c:pt idx="4">
                        <c:v>85</c:v>
                      </c:pt>
                      <c:pt idx="5">
                        <c:v>73.75</c:v>
                      </c:pt>
                      <c:pt idx="6">
                        <c:v>70</c:v>
                      </c:pt>
                      <c:pt idx="7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Feuil2!$A$7</c15:sqref>
                        </c15:formulaRef>
                      </c:ext>
                    </c:extLst>
                    <c:strCache>
                      <c:ptCount val="1"/>
                      <c:pt idx="0">
                        <c:v>Florent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</a:ln>
                  <a:effectLst>
                    <a:glow rad="76200">
                      <a:schemeClr val="accent5"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Feuil2!$B$7:$I$7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60.866666666666674</c:v>
                      </c:pt>
                      <c:pt idx="1">
                        <c:v>60.9</c:v>
                      </c:pt>
                      <c:pt idx="2">
                        <c:v>69.566666666666663</c:v>
                      </c:pt>
                      <c:pt idx="3">
                        <c:v>72.5</c:v>
                      </c:pt>
                      <c:pt idx="4">
                        <c:v>73.900000000000006</c:v>
                      </c:pt>
                      <c:pt idx="5">
                        <c:v>75</c:v>
                      </c:pt>
                      <c:pt idx="6">
                        <c:v>71.75</c:v>
                      </c:pt>
                      <c:pt idx="7">
                        <c:v>76.099999999999994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Feuil2!$A$8</c15:sqref>
                        </c15:formulaRef>
                      </c:ext>
                    </c:extLst>
                    <c:strCache>
                      <c:ptCount val="1"/>
                      <c:pt idx="0">
                        <c:v>Gaelle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</a:ln>
                  <a:effectLst>
                    <a:glow rad="76200">
                      <a:schemeClr val="accent6"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Feuil2!$B$8:$I$8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75.433333333333337</c:v>
                      </c:pt>
                      <c:pt idx="1">
                        <c:v>73.7</c:v>
                      </c:pt>
                      <c:pt idx="2">
                        <c:v>70.166666666666671</c:v>
                      </c:pt>
                      <c:pt idx="3">
                        <c:v>92.966666666666654</c:v>
                      </c:pt>
                      <c:pt idx="4">
                        <c:v>90.775000000000006</c:v>
                      </c:pt>
                      <c:pt idx="5">
                        <c:v>89.474999999999994</c:v>
                      </c:pt>
                      <c:pt idx="6">
                        <c:v>81.550000000000011</c:v>
                      </c:pt>
                      <c:pt idx="7">
                        <c:v>76.300000000000011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Feuil2!$A$9</c15:sqref>
                        </c15:formulaRef>
                      </c:ext>
                    </c:extLst>
                    <c:strCache>
                      <c:ptCount val="1"/>
                      <c:pt idx="0">
                        <c:v>Gaëtan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</a:ln>
                  <a:effectLst>
                    <a:glow rad="76200">
                      <a:schemeClr val="accent1">
                        <a:lumMod val="6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Feuil2!$B$9:$I$9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59.633333333333326</c:v>
                      </c:pt>
                      <c:pt idx="1">
                        <c:v>78.900000000000006</c:v>
                      </c:pt>
                      <c:pt idx="2">
                        <c:v>54.4</c:v>
                      </c:pt>
                      <c:pt idx="3">
                        <c:v>82.466666666666654</c:v>
                      </c:pt>
                      <c:pt idx="4">
                        <c:v>85.525000000000006</c:v>
                      </c:pt>
                      <c:pt idx="5">
                        <c:v>85.5</c:v>
                      </c:pt>
                      <c:pt idx="6">
                        <c:v>84.2</c:v>
                      </c:pt>
                      <c:pt idx="7">
                        <c:v>63.150000000000006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Feuil2!$A$10</c15:sqref>
                        </c15:formulaRef>
                      </c:ext>
                    </c:extLst>
                    <c:strCache>
                      <c:ptCount val="1"/>
                      <c:pt idx="0">
                        <c:v>Germain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</a:ln>
                  <a:effectLst>
                    <a:glow rad="76200">
                      <a:schemeClr val="accent2">
                        <a:lumMod val="6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Feuil2!$B$10:$I$10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74.533333333333331</c:v>
                      </c:pt>
                      <c:pt idx="1">
                        <c:v>61.75</c:v>
                      </c:pt>
                      <c:pt idx="2">
                        <c:v>78.433333333333337</c:v>
                      </c:pt>
                      <c:pt idx="3">
                        <c:v>84.3</c:v>
                      </c:pt>
                      <c:pt idx="4">
                        <c:v>94.1</c:v>
                      </c:pt>
                      <c:pt idx="5">
                        <c:v>79.424999999999997</c:v>
                      </c:pt>
                      <c:pt idx="6">
                        <c:v>88.25</c:v>
                      </c:pt>
                      <c:pt idx="7">
                        <c:v>82.35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Feuil2!$A$11</c15:sqref>
                        </c15:formulaRef>
                      </c:ext>
                    </c:extLst>
                    <c:strCache>
                      <c:ptCount val="1"/>
                      <c:pt idx="0">
                        <c:v>Gilles</c:v>
                      </c:pt>
                    </c:strCache>
                  </c:strRef>
                </c:tx>
                <c:spPr>
                  <a:ln w="28575" cap="rnd">
                    <a:solidFill>
                      <a:srgbClr val="FFC000"/>
                    </a:solidFill>
                  </a:ln>
                  <a:effectLst>
                    <a:glow rad="76200">
                      <a:schemeClr val="accent3">
                        <a:lumMod val="6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Feuil2!$B$11:$I$11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74.600000000000009</c:v>
                      </c:pt>
                      <c:pt idx="1">
                        <c:v>59.5</c:v>
                      </c:pt>
                      <c:pt idx="2">
                        <c:v>61.933333333333337</c:v>
                      </c:pt>
                      <c:pt idx="3">
                        <c:v>80.933333333333337</c:v>
                      </c:pt>
                      <c:pt idx="4">
                        <c:v>84.55</c:v>
                      </c:pt>
                      <c:pt idx="5">
                        <c:v>79.8</c:v>
                      </c:pt>
                      <c:pt idx="6">
                        <c:v>66.650000000000006</c:v>
                      </c:pt>
                      <c:pt idx="7">
                        <c:v>64.25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Feuil2!$A$13</c15:sqref>
                        </c15:formulaRef>
                      </c:ext>
                    </c:extLst>
                    <c:strCache>
                      <c:ptCount val="1"/>
                      <c:pt idx="0">
                        <c:v>Jonathan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</a:ln>
                  <a:effectLst>
                    <a:glow rad="76200">
                      <a:schemeClr val="accent5">
                        <a:lumMod val="6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Feuil2!$B$13:$I$13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57.9</c:v>
                      </c:pt>
                      <c:pt idx="1">
                        <c:v>55.25</c:v>
                      </c:pt>
                      <c:pt idx="2">
                        <c:v>50.866666666666674</c:v>
                      </c:pt>
                      <c:pt idx="3">
                        <c:v>64.899999999999991</c:v>
                      </c:pt>
                      <c:pt idx="4">
                        <c:v>75</c:v>
                      </c:pt>
                      <c:pt idx="5">
                        <c:v>82.875</c:v>
                      </c:pt>
                      <c:pt idx="6">
                        <c:v>76.300000000000011</c:v>
                      </c:pt>
                      <c:pt idx="7">
                        <c:v>78.95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Feuil2!$A$14</c15:sqref>
                        </c15:formulaRef>
                      </c:ext>
                    </c:extLst>
                    <c:strCache>
                      <c:ptCount val="1"/>
                      <c:pt idx="0">
                        <c:v>Julie C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</a:ln>
                  <a:effectLst>
                    <a:glow rad="76200">
                      <a:schemeClr val="accent6">
                        <a:lumMod val="6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Feuil2!$B$14:$I$14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88.899999999999991</c:v>
                      </c:pt>
                      <c:pt idx="1">
                        <c:v>79.150000000000006</c:v>
                      </c:pt>
                      <c:pt idx="2">
                        <c:v>63.866666666666667</c:v>
                      </c:pt>
                      <c:pt idx="3">
                        <c:v>83.333333333333329</c:v>
                      </c:pt>
                      <c:pt idx="4">
                        <c:v>91.674999999999997</c:v>
                      </c:pt>
                      <c:pt idx="5">
                        <c:v>91.65</c:v>
                      </c:pt>
                      <c:pt idx="6">
                        <c:v>83.3</c:v>
                      </c:pt>
                      <c:pt idx="7">
                        <c:v>87.5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Feuil2!$A$15</c15:sqref>
                        </c15:formulaRef>
                      </c:ext>
                    </c:extLst>
                    <c:strCache>
                      <c:ptCount val="1"/>
                      <c:pt idx="0">
                        <c:v>Julie H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</a:ln>
                  <a:effectLst>
                    <a:glow rad="76200">
                      <a:schemeClr val="accent1">
                        <a:lumMod val="80000"/>
                        <a:lumOff val="2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Feuil2!$B$15:$I$15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61.933333333333337</c:v>
                      </c:pt>
                      <c:pt idx="1">
                        <c:v>67.849999999999994</c:v>
                      </c:pt>
                      <c:pt idx="2">
                        <c:v>88.133333333333326</c:v>
                      </c:pt>
                      <c:pt idx="3">
                        <c:v>69.033333333333346</c:v>
                      </c:pt>
                      <c:pt idx="4">
                        <c:v>80.350000000000009</c:v>
                      </c:pt>
                      <c:pt idx="5">
                        <c:v>82.149999999999991</c:v>
                      </c:pt>
                      <c:pt idx="6">
                        <c:v>85.75</c:v>
                      </c:pt>
                      <c:pt idx="7">
                        <c:v>82.15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Feuil2!$A$16</c15:sqref>
                        </c15:formulaRef>
                      </c:ext>
                    </c:extLst>
                    <c:strCache>
                      <c:ptCount val="1"/>
                      <c:pt idx="0">
                        <c:v>Ludwig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</a:ln>
                  <a:effectLst>
                    <a:glow rad="76200">
                      <a:schemeClr val="accent2">
                        <a:lumMod val="80000"/>
                        <a:lumOff val="2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Feuil2!$B$16:$I$16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96.3</c:v>
                      </c:pt>
                      <c:pt idx="1">
                        <c:v>94.45</c:v>
                      </c:pt>
                      <c:pt idx="2">
                        <c:v>81.500000000000014</c:v>
                      </c:pt>
                      <c:pt idx="3">
                        <c:v>88.899999999999991</c:v>
                      </c:pt>
                      <c:pt idx="4">
                        <c:v>97.224999999999994</c:v>
                      </c:pt>
                      <c:pt idx="5">
                        <c:v>88.9</c:v>
                      </c:pt>
                      <c:pt idx="6">
                        <c:v>94.45</c:v>
                      </c:pt>
                      <c:pt idx="7">
                        <c:v>100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Feuil2!$A$17</c15:sqref>
                        </c15:formulaRef>
                      </c:ext>
                    </c:extLst>
                    <c:strCache>
                      <c:ptCount val="1"/>
                      <c:pt idx="0">
                        <c:v>Martin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</a:ln>
                  <a:effectLst>
                    <a:glow rad="76200">
                      <a:schemeClr val="accent3">
                        <a:lumMod val="80000"/>
                        <a:lumOff val="2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Feuil2!$B$17:$I$17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72.2</c:v>
                      </c:pt>
                      <c:pt idx="1">
                        <c:v>80.550000000000011</c:v>
                      </c:pt>
                      <c:pt idx="2">
                        <c:v>85.2</c:v>
                      </c:pt>
                      <c:pt idx="3">
                        <c:v>74.066666666666677</c:v>
                      </c:pt>
                      <c:pt idx="4">
                        <c:v>86.1</c:v>
                      </c:pt>
                      <c:pt idx="5">
                        <c:v>87.475000000000009</c:v>
                      </c:pt>
                      <c:pt idx="6">
                        <c:v>86.1</c:v>
                      </c:pt>
                      <c:pt idx="7">
                        <c:v>83.35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Feuil2!$A$18</c15:sqref>
                        </c15:formulaRef>
                      </c:ext>
                    </c:extLst>
                    <c:strCache>
                      <c:ptCount val="1"/>
                      <c:pt idx="0">
                        <c:v>Maximilien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</a:ln>
                  <a:effectLst>
                    <a:glow rad="76200">
                      <a:schemeClr val="accent4">
                        <a:lumMod val="80000"/>
                        <a:lumOff val="2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Feuil2!$B$18:$I$18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69.666666666666671</c:v>
                      </c:pt>
                      <c:pt idx="1">
                        <c:v>68.150000000000006</c:v>
                      </c:pt>
                      <c:pt idx="2">
                        <c:v>54.533333333333339</c:v>
                      </c:pt>
                      <c:pt idx="3">
                        <c:v>84.833333333333329</c:v>
                      </c:pt>
                      <c:pt idx="4">
                        <c:v>77.25</c:v>
                      </c:pt>
                      <c:pt idx="5">
                        <c:v>74.974999999999994</c:v>
                      </c:pt>
                      <c:pt idx="6">
                        <c:v>95.45</c:v>
                      </c:pt>
                      <c:pt idx="7">
                        <c:v>86.35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Feuil2!$A$19</c15:sqref>
                        </c15:formulaRef>
                      </c:ext>
                    </c:extLst>
                    <c:strCache>
                      <c:ptCount val="1"/>
                      <c:pt idx="0">
                        <c:v>Mélanie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</a:ln>
                  <a:effectLst>
                    <a:glow rad="76200">
                      <a:schemeClr val="accent5">
                        <a:lumMod val="80000"/>
                        <a:lumOff val="2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Feuil2!$B$19:$I$19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91.100000000000009</c:v>
                      </c:pt>
                      <c:pt idx="1">
                        <c:v>70</c:v>
                      </c:pt>
                      <c:pt idx="2">
                        <c:v>68.899999999999991</c:v>
                      </c:pt>
                      <c:pt idx="3">
                        <c:v>73.333333333333329</c:v>
                      </c:pt>
                      <c:pt idx="4">
                        <c:v>80</c:v>
                      </c:pt>
                      <c:pt idx="5">
                        <c:v>76.674999999999997</c:v>
                      </c:pt>
                      <c:pt idx="6">
                        <c:v>73.3</c:v>
                      </c:pt>
                      <c:pt idx="7">
                        <c:v>70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Feuil2!$A$20</c15:sqref>
                        </c15:formulaRef>
                      </c:ext>
                    </c:extLst>
                    <c:strCache>
                      <c:ptCount val="1"/>
                      <c:pt idx="0">
                        <c:v>Paguy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</a:ln>
                  <a:effectLst>
                    <a:glow rad="76200">
                      <a:schemeClr val="accent6">
                        <a:lumMod val="80000"/>
                        <a:lumOff val="2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Feuil2!$B$20:$I$20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74.5</c:v>
                      </c:pt>
                      <c:pt idx="1">
                        <c:v>73.550000000000011</c:v>
                      </c:pt>
                      <c:pt idx="2">
                        <c:v>74.533333333333331</c:v>
                      </c:pt>
                      <c:pt idx="3">
                        <c:v>84.3</c:v>
                      </c:pt>
                      <c:pt idx="4">
                        <c:v>89.724999999999994</c:v>
                      </c:pt>
                      <c:pt idx="5">
                        <c:v>79.425000000000011</c:v>
                      </c:pt>
                      <c:pt idx="6">
                        <c:v>88.25</c:v>
                      </c:pt>
                      <c:pt idx="7">
                        <c:v>88.2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Feuil2!$A$21</c15:sqref>
                        </c15:formulaRef>
                      </c:ext>
                    </c:extLst>
                    <c:strCache>
                      <c:ptCount val="1"/>
                      <c:pt idx="0">
                        <c:v>Robin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</a:ln>
                  <a:effectLst>
                    <a:glow rad="76200">
                      <a:schemeClr val="accent1">
                        <a:lumMod val="80000"/>
                        <a:satMod val="175000"/>
                        <a:alpha val="34000"/>
                      </a:schemeClr>
                    </a:glo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Feuil2!$B$2:$I$2</c15:sqref>
                        </c15:formulaRef>
                      </c:ext>
                    </c:extLst>
                    <c:strCache>
                      <c:ptCount val="8"/>
                      <c:pt idx="0">
                        <c:v>Motivation</c:v>
                      </c:pt>
                      <c:pt idx="1">
                        <c:v>Persévérance</c:v>
                      </c:pt>
                      <c:pt idx="2">
                        <c:v>Discipline</c:v>
                      </c:pt>
                      <c:pt idx="3">
                        <c:v>Respect</c:v>
                      </c:pt>
                      <c:pt idx="4">
                        <c:v>Optimisme</c:v>
                      </c:pt>
                      <c:pt idx="5">
                        <c:v>Intelligence sociale</c:v>
                      </c:pt>
                      <c:pt idx="6">
                        <c:v>Curiosité</c:v>
                      </c:pt>
                      <c:pt idx="7">
                        <c:v>Ouverture sociale et culturelle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Feuil2!$B$21:$I$21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76.2</c:v>
                      </c:pt>
                      <c:pt idx="1">
                        <c:v>67.849999999999994</c:v>
                      </c:pt>
                      <c:pt idx="2">
                        <c:v>83.333333333333329</c:v>
                      </c:pt>
                      <c:pt idx="3">
                        <c:v>88.100000000000009</c:v>
                      </c:pt>
                      <c:pt idx="4">
                        <c:v>82.175000000000011</c:v>
                      </c:pt>
                      <c:pt idx="5">
                        <c:v>76.8</c:v>
                      </c:pt>
                      <c:pt idx="6">
                        <c:v>71.449999999999989</c:v>
                      </c:pt>
                      <c:pt idx="7">
                        <c:v>67.849999999999994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27721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4731648"/>
        <c:crosses val="autoZero"/>
        <c:auto val="1"/>
        <c:lblAlgn val="ctr"/>
        <c:lblOffset val="100"/>
        <c:noMultiLvlLbl val="0"/>
      </c:catAx>
      <c:valAx>
        <c:axId val="21473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7211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7446166139176087"/>
          <c:y val="0.27824454950974886"/>
          <c:w val="0.49917075262790661"/>
          <c:h val="0.66457550017709288"/>
        </c:manualLayout>
      </c:layout>
      <c:radarChart>
        <c:radarStyle val="marker"/>
        <c:varyColors val="0"/>
        <c:ser>
          <c:idx val="14"/>
          <c:order val="14"/>
          <c:tx>
            <c:strRef>
              <c:f>Feuil1!$A$16</c:f>
              <c:strCache>
                <c:ptCount val="1"/>
                <c:pt idx="0">
                  <c:v>Martin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Feuil1!$B$1:$H$1</c:f>
              <c:strCache>
                <c:ptCount val="7"/>
                <c:pt idx="0">
                  <c:v>Vérifie la CP</c:v>
                </c:pt>
                <c:pt idx="1">
                  <c:v>Crée un envir. Positif</c:v>
                </c:pt>
                <c:pt idx="2">
                  <c:v>s'assure que les app sont réalisés</c:v>
                </c:pt>
                <c:pt idx="3">
                  <c:v>Relationnel</c:v>
                </c:pt>
                <c:pt idx="4">
                  <c:v>attentes importantes</c:v>
                </c:pt>
                <c:pt idx="5">
                  <c:v>motive</c:v>
                </c:pt>
                <c:pt idx="6">
                  <c:v>tient compte des avis</c:v>
                </c:pt>
              </c:strCache>
            </c:strRef>
          </c:cat>
          <c:val>
            <c:numRef>
              <c:f>Feuil1!$B$16:$H$16</c:f>
              <c:numCache>
                <c:formatCode>General</c:formatCode>
                <c:ptCount val="7"/>
                <c:pt idx="0">
                  <c:v>78</c:v>
                </c:pt>
                <c:pt idx="1">
                  <c:v>33</c:v>
                </c:pt>
                <c:pt idx="2">
                  <c:v>69</c:v>
                </c:pt>
                <c:pt idx="3">
                  <c:v>72</c:v>
                </c:pt>
                <c:pt idx="4">
                  <c:v>80</c:v>
                </c:pt>
                <c:pt idx="5">
                  <c:v>80</c:v>
                </c:pt>
                <c:pt idx="6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458968"/>
        <c:axId val="280459360"/>
        <c:extLst>
          <c:ext xmlns:c15="http://schemas.microsoft.com/office/drawing/2012/chart" uri="{02D57815-91ED-43cb-92C2-25804820EDAC}">
            <c15:filteredRad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Feuil1!$A$2</c15:sqref>
                        </c15:formulaRef>
                      </c:ext>
                    </c:extLst>
                    <c:strCache>
                      <c:ptCount val="1"/>
                      <c:pt idx="0">
                        <c:v>Ange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Feuil1!$B$2:$H$2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61</c:v>
                      </c:pt>
                      <c:pt idx="1">
                        <c:v>20</c:v>
                      </c:pt>
                      <c:pt idx="2">
                        <c:v>53</c:v>
                      </c:pt>
                      <c:pt idx="3">
                        <c:v>47</c:v>
                      </c:pt>
                      <c:pt idx="4">
                        <c:v>58</c:v>
                      </c:pt>
                      <c:pt idx="5">
                        <c:v>54</c:v>
                      </c:pt>
                      <c:pt idx="6">
                        <c:v>56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</c15:sqref>
                        </c15:formulaRef>
                      </c:ext>
                    </c:extLst>
                    <c:strCache>
                      <c:ptCount val="1"/>
                      <c:pt idx="0">
                        <c:v>Camilia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Feuil1!$B$3:$H$3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43</c:v>
                      </c:pt>
                      <c:pt idx="1">
                        <c:v>18</c:v>
                      </c:pt>
                      <c:pt idx="2">
                        <c:v>50</c:v>
                      </c:pt>
                      <c:pt idx="3">
                        <c:v>27</c:v>
                      </c:pt>
                      <c:pt idx="4">
                        <c:v>44</c:v>
                      </c:pt>
                      <c:pt idx="5">
                        <c:v>42</c:v>
                      </c:pt>
                      <c:pt idx="6">
                        <c:v>29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Feuil1!$A$4</c15:sqref>
                        </c15:formulaRef>
                      </c:ext>
                    </c:extLst>
                    <c:strCache>
                      <c:ptCount val="1"/>
                      <c:pt idx="0">
                        <c:v>Ellen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Feuil1!$B$4:$H$4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34</c:v>
                      </c:pt>
                      <c:pt idx="1">
                        <c:v>22</c:v>
                      </c:pt>
                      <c:pt idx="2">
                        <c:v>37</c:v>
                      </c:pt>
                      <c:pt idx="3">
                        <c:v>29</c:v>
                      </c:pt>
                      <c:pt idx="4">
                        <c:v>42</c:v>
                      </c:pt>
                      <c:pt idx="5">
                        <c:v>39</c:v>
                      </c:pt>
                      <c:pt idx="6">
                        <c:v>33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Feuil1!$A$5</c15:sqref>
                        </c15:formulaRef>
                      </c:ext>
                    </c:extLst>
                    <c:strCache>
                      <c:ptCount val="1"/>
                      <c:pt idx="0">
                        <c:v>Florence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Feuil1!$B$5:$H$5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70</c:v>
                      </c:pt>
                      <c:pt idx="1">
                        <c:v>87</c:v>
                      </c:pt>
                      <c:pt idx="2">
                        <c:v>77</c:v>
                      </c:pt>
                      <c:pt idx="3">
                        <c:v>63</c:v>
                      </c:pt>
                      <c:pt idx="4">
                        <c:v>82</c:v>
                      </c:pt>
                      <c:pt idx="5">
                        <c:v>80</c:v>
                      </c:pt>
                      <c:pt idx="6">
                        <c:v>86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Feuil1!$A$6</c15:sqref>
                        </c15:formulaRef>
                      </c:ext>
                    </c:extLst>
                    <c:strCache>
                      <c:ptCount val="1"/>
                      <c:pt idx="0">
                        <c:v>Florent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Feuil1!$B$6:$H$6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55</c:v>
                      </c:pt>
                      <c:pt idx="1">
                        <c:v>29</c:v>
                      </c:pt>
                      <c:pt idx="2">
                        <c:v>36</c:v>
                      </c:pt>
                      <c:pt idx="3">
                        <c:v>55</c:v>
                      </c:pt>
                      <c:pt idx="4">
                        <c:v>72</c:v>
                      </c:pt>
                      <c:pt idx="5">
                        <c:v>49</c:v>
                      </c:pt>
                      <c:pt idx="6">
                        <c:v>54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Feuil1!$A$7</c15:sqref>
                        </c15:formulaRef>
                      </c:ext>
                    </c:extLst>
                    <c:strCache>
                      <c:ptCount val="1"/>
                      <c:pt idx="0">
                        <c:v>Gaëlle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Feuil1!$B$7:$H$7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50</c:v>
                      </c:pt>
                      <c:pt idx="1">
                        <c:v>18</c:v>
                      </c:pt>
                      <c:pt idx="2">
                        <c:v>55</c:v>
                      </c:pt>
                      <c:pt idx="3">
                        <c:v>39</c:v>
                      </c:pt>
                      <c:pt idx="4">
                        <c:v>63</c:v>
                      </c:pt>
                      <c:pt idx="5">
                        <c:v>60</c:v>
                      </c:pt>
                      <c:pt idx="6">
                        <c:v>48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Feuil1!$A$8</c15:sqref>
                        </c15:formulaRef>
                      </c:ext>
                    </c:extLst>
                    <c:strCache>
                      <c:ptCount val="1"/>
                      <c:pt idx="0">
                        <c:v>Gaetan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Feuil1!$B$8:$H$8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41</c:v>
                      </c:pt>
                      <c:pt idx="1">
                        <c:v>6</c:v>
                      </c:pt>
                      <c:pt idx="2">
                        <c:v>47</c:v>
                      </c:pt>
                      <c:pt idx="3">
                        <c:v>39</c:v>
                      </c:pt>
                      <c:pt idx="4">
                        <c:v>63</c:v>
                      </c:pt>
                      <c:pt idx="5">
                        <c:v>60</c:v>
                      </c:pt>
                      <c:pt idx="6">
                        <c:v>48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Feuil1!$A$9</c15:sqref>
                        </c15:formulaRef>
                      </c:ext>
                    </c:extLst>
                    <c:strCache>
                      <c:ptCount val="1"/>
                      <c:pt idx="0">
                        <c:v>Germain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Feuil1!$B$9:$H$9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37</c:v>
                      </c:pt>
                      <c:pt idx="1">
                        <c:v>19</c:v>
                      </c:pt>
                      <c:pt idx="2">
                        <c:v>29</c:v>
                      </c:pt>
                      <c:pt idx="3">
                        <c:v>27</c:v>
                      </c:pt>
                      <c:pt idx="4">
                        <c:v>37</c:v>
                      </c:pt>
                      <c:pt idx="5">
                        <c:v>25</c:v>
                      </c:pt>
                      <c:pt idx="6">
                        <c:v>43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Feuil1!$A$10</c15:sqref>
                        </c15:formulaRef>
                      </c:ext>
                    </c:extLst>
                    <c:strCache>
                      <c:ptCount val="1"/>
                      <c:pt idx="0">
                        <c:v>Gilles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Feuil1!$B$10:$H$10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31</c:v>
                      </c:pt>
                      <c:pt idx="1">
                        <c:v>9</c:v>
                      </c:pt>
                      <c:pt idx="2">
                        <c:v>30</c:v>
                      </c:pt>
                      <c:pt idx="3">
                        <c:v>21</c:v>
                      </c:pt>
                      <c:pt idx="4">
                        <c:v>40</c:v>
                      </c:pt>
                      <c:pt idx="5">
                        <c:v>38</c:v>
                      </c:pt>
                      <c:pt idx="6">
                        <c:v>37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Feuil1!$A$11</c15:sqref>
                        </c15:formulaRef>
                      </c:ext>
                    </c:extLst>
                    <c:strCache>
                      <c:ptCount val="1"/>
                      <c:pt idx="0">
                        <c:v>Héry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Feuil1!$B$11:$H$11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64</c:v>
                      </c:pt>
                      <c:pt idx="1">
                        <c:v>67</c:v>
                      </c:pt>
                      <c:pt idx="2">
                        <c:v>70</c:v>
                      </c:pt>
                      <c:pt idx="3">
                        <c:v>46</c:v>
                      </c:pt>
                      <c:pt idx="4">
                        <c:v>67</c:v>
                      </c:pt>
                      <c:pt idx="5">
                        <c:v>80</c:v>
                      </c:pt>
                      <c:pt idx="6">
                        <c:v>80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Feuil1!$A$12</c15:sqref>
                        </c15:formulaRef>
                      </c:ext>
                    </c:extLst>
                    <c:strCache>
                      <c:ptCount val="1"/>
                      <c:pt idx="0">
                        <c:v>Jonathan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Feuil1!$B$12:$H$12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64</c:v>
                      </c:pt>
                      <c:pt idx="1">
                        <c:v>21</c:v>
                      </c:pt>
                      <c:pt idx="2">
                        <c:v>64</c:v>
                      </c:pt>
                      <c:pt idx="3">
                        <c:v>60</c:v>
                      </c:pt>
                      <c:pt idx="4">
                        <c:v>58</c:v>
                      </c:pt>
                      <c:pt idx="5">
                        <c:v>65</c:v>
                      </c:pt>
                      <c:pt idx="6">
                        <c:v>64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Feuil1!$A$13</c15:sqref>
                        </c15:formulaRef>
                      </c:ext>
                    </c:extLst>
                    <c:strCache>
                      <c:ptCount val="1"/>
                      <c:pt idx="0">
                        <c:v>Julie C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Feuil1!$B$13:$H$13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65</c:v>
                      </c:pt>
                      <c:pt idx="1">
                        <c:v>30</c:v>
                      </c:pt>
                      <c:pt idx="2">
                        <c:v>68</c:v>
                      </c:pt>
                      <c:pt idx="3">
                        <c:v>52</c:v>
                      </c:pt>
                      <c:pt idx="4">
                        <c:v>83</c:v>
                      </c:pt>
                      <c:pt idx="5">
                        <c:v>87</c:v>
                      </c:pt>
                      <c:pt idx="6">
                        <c:v>58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Feuil1!$A$14</c15:sqref>
                        </c15:formulaRef>
                      </c:ext>
                    </c:extLst>
                    <c:strCache>
                      <c:ptCount val="1"/>
                      <c:pt idx="0">
                        <c:v>Julie H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Feuil1!$B$14:$H$14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75</c:v>
                      </c:pt>
                      <c:pt idx="1">
                        <c:v>15</c:v>
                      </c:pt>
                      <c:pt idx="2">
                        <c:v>91</c:v>
                      </c:pt>
                      <c:pt idx="3">
                        <c:v>66</c:v>
                      </c:pt>
                      <c:pt idx="4">
                        <c:v>82</c:v>
                      </c:pt>
                      <c:pt idx="5">
                        <c:v>85</c:v>
                      </c:pt>
                      <c:pt idx="6">
                        <c:v>68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Feuil1!$A$15</c15:sqref>
                        </c15:formulaRef>
                      </c:ext>
                    </c:extLst>
                    <c:strCache>
                      <c:ptCount val="1"/>
                      <c:pt idx="0">
                        <c:v>Ludwig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Feuil1!$B$15:$H$15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78</c:v>
                      </c:pt>
                      <c:pt idx="1">
                        <c:v>41</c:v>
                      </c:pt>
                      <c:pt idx="2">
                        <c:v>67</c:v>
                      </c:pt>
                      <c:pt idx="3">
                        <c:v>63</c:v>
                      </c:pt>
                      <c:pt idx="4">
                        <c:v>74</c:v>
                      </c:pt>
                      <c:pt idx="5">
                        <c:v>82</c:v>
                      </c:pt>
                      <c:pt idx="6">
                        <c:v>82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Feuil1!$A$17</c15:sqref>
                        </c15:formulaRef>
                      </c:ext>
                    </c:extLst>
                    <c:strCache>
                      <c:ptCount val="1"/>
                      <c:pt idx="0">
                        <c:v>Maximilien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Feuil1!$B$17:$H$17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65</c:v>
                      </c:pt>
                      <c:pt idx="1">
                        <c:v>66</c:v>
                      </c:pt>
                      <c:pt idx="2">
                        <c:v>50</c:v>
                      </c:pt>
                      <c:pt idx="3">
                        <c:v>55</c:v>
                      </c:pt>
                      <c:pt idx="4">
                        <c:v>70</c:v>
                      </c:pt>
                      <c:pt idx="5">
                        <c:v>83</c:v>
                      </c:pt>
                      <c:pt idx="6">
                        <c:v>73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Feuil1!$A$18</c15:sqref>
                        </c15:formulaRef>
                      </c:ext>
                    </c:extLst>
                    <c:strCache>
                      <c:ptCount val="1"/>
                      <c:pt idx="0">
                        <c:v>Mélanie</c:v>
                      </c:pt>
                    </c:strCache>
                  </c:strRef>
                </c:tx>
                <c:spPr>
                  <a:ln w="3492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Feuil1!$B$18:$H$18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33</c:v>
                      </c:pt>
                      <c:pt idx="1">
                        <c:v>18</c:v>
                      </c:pt>
                      <c:pt idx="2">
                        <c:v>50</c:v>
                      </c:pt>
                      <c:pt idx="3">
                        <c:v>38</c:v>
                      </c:pt>
                      <c:pt idx="4">
                        <c:v>53</c:v>
                      </c:pt>
                      <c:pt idx="5">
                        <c:v>52</c:v>
                      </c:pt>
                      <c:pt idx="6">
                        <c:v>44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Feuil1!$A$19</c15:sqref>
                        </c15:formulaRef>
                      </c:ext>
                    </c:extLst>
                    <c:strCache>
                      <c:ptCount val="1"/>
                      <c:pt idx="0">
                        <c:v>Paguy</c:v>
                      </c:pt>
                    </c:strCache>
                  </c:strRef>
                </c:tx>
                <c:spPr>
                  <a:ln w="3492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Feuil1!$B$19:$H$19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3</c:v>
                      </c:pt>
                      <c:pt idx="2">
                        <c:v>8</c:v>
                      </c:pt>
                      <c:pt idx="3">
                        <c:v>16</c:v>
                      </c:pt>
                      <c:pt idx="4">
                        <c:v>30</c:v>
                      </c:pt>
                      <c:pt idx="5">
                        <c:v>9</c:v>
                      </c:pt>
                      <c:pt idx="6">
                        <c:v>14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Feuil1!$A$20</c15:sqref>
                        </c15:formulaRef>
                      </c:ext>
                    </c:extLst>
                    <c:strCache>
                      <c:ptCount val="1"/>
                      <c:pt idx="0">
                        <c:v>Robin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Feuil1!$B$1:$H$1</c15:sqref>
                        </c15:formulaRef>
                      </c:ext>
                    </c:extLst>
                    <c:strCache>
                      <c:ptCount val="7"/>
                      <c:pt idx="0">
                        <c:v>Vérifie la CP</c:v>
                      </c:pt>
                      <c:pt idx="1">
                        <c:v>Crée un envir. Positif</c:v>
                      </c:pt>
                      <c:pt idx="2">
                        <c:v>s'assure que les app sont réalisés</c:v>
                      </c:pt>
                      <c:pt idx="3">
                        <c:v>Relationnel</c:v>
                      </c:pt>
                      <c:pt idx="4">
                        <c:v>attentes importantes</c:v>
                      </c:pt>
                      <c:pt idx="5">
                        <c:v>motive</c:v>
                      </c:pt>
                      <c:pt idx="6">
                        <c:v>tient compte des avis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Feuil1!$B$20:$H$20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39</c:v>
                      </c:pt>
                      <c:pt idx="1">
                        <c:v>21</c:v>
                      </c:pt>
                      <c:pt idx="2">
                        <c:v>54</c:v>
                      </c:pt>
                      <c:pt idx="3">
                        <c:v>38</c:v>
                      </c:pt>
                      <c:pt idx="4">
                        <c:v>47</c:v>
                      </c:pt>
                      <c:pt idx="5">
                        <c:v>26</c:v>
                      </c:pt>
                      <c:pt idx="6">
                        <c:v>41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28045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459360"/>
        <c:crosses val="autoZero"/>
        <c:auto val="1"/>
        <c:lblAlgn val="ctr"/>
        <c:lblOffset val="100"/>
        <c:noMultiLvlLbl val="0"/>
      </c:catAx>
      <c:valAx>
        <c:axId val="2804593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4589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1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/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57B06-D218-43FD-ACB0-1DD4CE00B90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42C436A-6D8E-4BD7-802B-FC8D7676E1DF}">
      <dgm:prSet phldrT="[Texte]"/>
      <dgm:spPr>
        <a:solidFill>
          <a:srgbClr val="8A132F"/>
        </a:solidFill>
      </dgm:spPr>
      <dgm:t>
        <a:bodyPr/>
        <a:lstStyle/>
        <a:p>
          <a:pPr algn="ctr"/>
          <a:r>
            <a:rPr lang="fr-BE">
              <a:latin typeface="Myriad Pro" panose="020B0503030403020204" pitchFamily="34" charset="0"/>
            </a:rPr>
            <a:t>Recrutement et sélection</a:t>
          </a:r>
        </a:p>
      </dgm:t>
    </dgm:pt>
    <dgm:pt modelId="{33B74434-79D9-464C-9D60-0061A3FF99C2}" type="parTrans" cxnId="{D8688BE4-0CBC-4465-AA20-4A8ED4B04A9B}">
      <dgm:prSet/>
      <dgm:spPr/>
      <dgm:t>
        <a:bodyPr/>
        <a:lstStyle/>
        <a:p>
          <a:pPr algn="ctr"/>
          <a:endParaRPr lang="fr-BE"/>
        </a:p>
      </dgm:t>
    </dgm:pt>
    <dgm:pt modelId="{8306A428-4CF2-4A79-B565-02FB136D96A4}" type="sibTrans" cxnId="{D8688BE4-0CBC-4465-AA20-4A8ED4B04A9B}">
      <dgm:prSet/>
      <dgm:spPr/>
      <dgm:t>
        <a:bodyPr/>
        <a:lstStyle/>
        <a:p>
          <a:pPr algn="ctr"/>
          <a:endParaRPr lang="fr-BE"/>
        </a:p>
      </dgm:t>
    </dgm:pt>
    <dgm:pt modelId="{FD456062-01F7-4A11-8ABB-9FBB92CA23F2}">
      <dgm:prSet phldrT="[Texte]"/>
      <dgm:spPr>
        <a:solidFill>
          <a:srgbClr val="003F72"/>
        </a:solidFill>
      </dgm:spPr>
      <dgm:t>
        <a:bodyPr/>
        <a:lstStyle/>
        <a:p>
          <a:pPr algn="ctr"/>
          <a:r>
            <a:rPr lang="fr-BE">
              <a:latin typeface="Myriad Pro" panose="020B0503030403020204" pitchFamily="34" charset="0"/>
            </a:rPr>
            <a:t>Formation initiale </a:t>
          </a:r>
        </a:p>
      </dgm:t>
    </dgm:pt>
    <dgm:pt modelId="{AAAD6955-B72E-474C-9261-BF73B2BEB368}" type="parTrans" cxnId="{DBAB83CF-7A1A-41E6-A5CF-2E25A6657329}">
      <dgm:prSet/>
      <dgm:spPr/>
      <dgm:t>
        <a:bodyPr/>
        <a:lstStyle/>
        <a:p>
          <a:pPr algn="ctr"/>
          <a:endParaRPr lang="fr-BE"/>
        </a:p>
      </dgm:t>
    </dgm:pt>
    <dgm:pt modelId="{95ED5DFE-AE80-4654-AB94-0A16CD63E9A6}" type="sibTrans" cxnId="{DBAB83CF-7A1A-41E6-A5CF-2E25A6657329}">
      <dgm:prSet/>
      <dgm:spPr/>
      <dgm:t>
        <a:bodyPr/>
        <a:lstStyle/>
        <a:p>
          <a:pPr algn="ctr"/>
          <a:endParaRPr lang="fr-BE"/>
        </a:p>
      </dgm:t>
    </dgm:pt>
    <dgm:pt modelId="{8FB14117-77EE-495E-98AD-7EADDA39142D}">
      <dgm:prSet phldrT="[Texte]"/>
      <dgm:spPr>
        <a:solidFill>
          <a:srgbClr val="FF3300"/>
        </a:solidFill>
      </dgm:spPr>
      <dgm:t>
        <a:bodyPr/>
        <a:lstStyle/>
        <a:p>
          <a:pPr algn="ctr"/>
          <a:r>
            <a:rPr lang="fr-BE">
              <a:solidFill>
                <a:schemeClr val="bg1"/>
              </a:solidFill>
              <a:latin typeface="Myriad Pro" panose="020B0503030403020204" pitchFamily="34" charset="0"/>
            </a:rPr>
            <a:t>Placement</a:t>
          </a:r>
        </a:p>
      </dgm:t>
    </dgm:pt>
    <dgm:pt modelId="{5552785D-BA16-47B0-956D-E10068EF6928}" type="parTrans" cxnId="{5AA70E82-FC15-4992-A72F-0C5A2FC4A503}">
      <dgm:prSet/>
      <dgm:spPr/>
      <dgm:t>
        <a:bodyPr/>
        <a:lstStyle/>
        <a:p>
          <a:pPr algn="ctr"/>
          <a:endParaRPr lang="fr-BE"/>
        </a:p>
      </dgm:t>
    </dgm:pt>
    <dgm:pt modelId="{BEC04F58-3311-431A-BB70-EFC6FDFFD343}" type="sibTrans" cxnId="{5AA70E82-FC15-4992-A72F-0C5A2FC4A503}">
      <dgm:prSet/>
      <dgm:spPr/>
      <dgm:t>
        <a:bodyPr/>
        <a:lstStyle/>
        <a:p>
          <a:pPr algn="ctr"/>
          <a:endParaRPr lang="fr-BE"/>
        </a:p>
      </dgm:t>
    </dgm:pt>
    <dgm:pt modelId="{D1F86587-0D1E-4A98-9A39-900DCC985A8F}">
      <dgm:prSet phldrT="[Texte]"/>
      <dgm:spPr>
        <a:solidFill>
          <a:srgbClr val="FF9900"/>
        </a:solidFill>
      </dgm:spPr>
      <dgm:t>
        <a:bodyPr/>
        <a:lstStyle/>
        <a:p>
          <a:pPr algn="ctr"/>
          <a:r>
            <a:rPr lang="fr-BE">
              <a:latin typeface="Myriad Pro" panose="020B0503030403020204" pitchFamily="34" charset="0"/>
            </a:rPr>
            <a:t>Formation continuée</a:t>
          </a:r>
        </a:p>
        <a:p>
          <a:pPr algn="ctr"/>
          <a:r>
            <a:rPr lang="fr-BE">
              <a:latin typeface="Myriad Pro" panose="020B0503030403020204" pitchFamily="34" charset="0"/>
            </a:rPr>
            <a:t>Accompagnement</a:t>
          </a:r>
        </a:p>
      </dgm:t>
    </dgm:pt>
    <dgm:pt modelId="{967E40F4-6756-4800-BAD6-D8555B1A735D}" type="parTrans" cxnId="{6287E9BA-D086-4BC3-AFA0-638B9C7B6CD2}">
      <dgm:prSet/>
      <dgm:spPr/>
      <dgm:t>
        <a:bodyPr/>
        <a:lstStyle/>
        <a:p>
          <a:pPr algn="ctr"/>
          <a:endParaRPr lang="fr-BE"/>
        </a:p>
      </dgm:t>
    </dgm:pt>
    <dgm:pt modelId="{97D8DBE1-75DC-4706-91DA-CEA902852368}" type="sibTrans" cxnId="{6287E9BA-D086-4BC3-AFA0-638B9C7B6CD2}">
      <dgm:prSet/>
      <dgm:spPr/>
      <dgm:t>
        <a:bodyPr/>
        <a:lstStyle/>
        <a:p>
          <a:pPr algn="ctr"/>
          <a:endParaRPr lang="fr-BE"/>
        </a:p>
      </dgm:t>
    </dgm:pt>
    <dgm:pt modelId="{EB49EF35-2551-4364-83C5-4A4723197C5B}" type="pres">
      <dgm:prSet presAssocID="{A2357B06-D218-43FD-ACB0-1DD4CE00B906}" presName="CompostProcess" presStyleCnt="0">
        <dgm:presLayoutVars>
          <dgm:dir/>
          <dgm:resizeHandles val="exact"/>
        </dgm:presLayoutVars>
      </dgm:prSet>
      <dgm:spPr/>
    </dgm:pt>
    <dgm:pt modelId="{7C2627F9-DB50-46B5-BBCF-648500D61396}" type="pres">
      <dgm:prSet presAssocID="{A2357B06-D218-43FD-ACB0-1DD4CE00B906}" presName="arrow" presStyleLbl="bgShp" presStyleIdx="0" presStyleCnt="1"/>
      <dgm:spPr/>
    </dgm:pt>
    <dgm:pt modelId="{5EDE62FD-C2BA-459D-A5EF-6E14B2E4B4BC}" type="pres">
      <dgm:prSet presAssocID="{A2357B06-D218-43FD-ACB0-1DD4CE00B906}" presName="linearProcess" presStyleCnt="0"/>
      <dgm:spPr/>
    </dgm:pt>
    <dgm:pt modelId="{7955FF55-14C0-4B7B-BE2E-6299DD5F2F4A}" type="pres">
      <dgm:prSet presAssocID="{D42C436A-6D8E-4BD7-802B-FC8D7676E1D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076017B-7692-4B97-8396-38517F012781}" type="pres">
      <dgm:prSet presAssocID="{8306A428-4CF2-4A79-B565-02FB136D96A4}" presName="sibTrans" presStyleCnt="0"/>
      <dgm:spPr/>
    </dgm:pt>
    <dgm:pt modelId="{1637E57A-D1D4-4489-92F7-FBE95804538F}" type="pres">
      <dgm:prSet presAssocID="{FD456062-01F7-4A11-8ABB-9FBB92CA23F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B243BEE-3FB8-4589-903D-0EEEFCD7C4AD}" type="pres">
      <dgm:prSet presAssocID="{95ED5DFE-AE80-4654-AB94-0A16CD63E9A6}" presName="sibTrans" presStyleCnt="0"/>
      <dgm:spPr/>
    </dgm:pt>
    <dgm:pt modelId="{F93DA3F9-15CA-41E1-A9EC-4CDAD3A4F5C1}" type="pres">
      <dgm:prSet presAssocID="{8FB14117-77EE-495E-98AD-7EADDA39142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E838926-2B97-4EF3-AB9D-54A52E035BD6}" type="pres">
      <dgm:prSet presAssocID="{BEC04F58-3311-431A-BB70-EFC6FDFFD343}" presName="sibTrans" presStyleCnt="0"/>
      <dgm:spPr/>
    </dgm:pt>
    <dgm:pt modelId="{12DD160C-0F4B-4B14-9654-BA903FCB0E1F}" type="pres">
      <dgm:prSet presAssocID="{D1F86587-0D1E-4A98-9A39-900DCC985A8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57EB6BBC-68BD-4B29-85AF-0F00E3AE78B9}" type="presOf" srcId="{D1F86587-0D1E-4A98-9A39-900DCC985A8F}" destId="{12DD160C-0F4B-4B14-9654-BA903FCB0E1F}" srcOrd="0" destOrd="0" presId="urn:microsoft.com/office/officeart/2005/8/layout/hProcess9"/>
    <dgm:cxn modelId="{5AA70E82-FC15-4992-A72F-0C5A2FC4A503}" srcId="{A2357B06-D218-43FD-ACB0-1DD4CE00B906}" destId="{8FB14117-77EE-495E-98AD-7EADDA39142D}" srcOrd="2" destOrd="0" parTransId="{5552785D-BA16-47B0-956D-E10068EF6928}" sibTransId="{BEC04F58-3311-431A-BB70-EFC6FDFFD343}"/>
    <dgm:cxn modelId="{009CDAD1-8A5D-416E-9923-FA6820A60767}" type="presOf" srcId="{8FB14117-77EE-495E-98AD-7EADDA39142D}" destId="{F93DA3F9-15CA-41E1-A9EC-4CDAD3A4F5C1}" srcOrd="0" destOrd="0" presId="urn:microsoft.com/office/officeart/2005/8/layout/hProcess9"/>
    <dgm:cxn modelId="{D8688BE4-0CBC-4465-AA20-4A8ED4B04A9B}" srcId="{A2357B06-D218-43FD-ACB0-1DD4CE00B906}" destId="{D42C436A-6D8E-4BD7-802B-FC8D7676E1DF}" srcOrd="0" destOrd="0" parTransId="{33B74434-79D9-464C-9D60-0061A3FF99C2}" sibTransId="{8306A428-4CF2-4A79-B565-02FB136D96A4}"/>
    <dgm:cxn modelId="{20F72100-9239-479C-B9C7-A9A0FA09375D}" type="presOf" srcId="{FD456062-01F7-4A11-8ABB-9FBB92CA23F2}" destId="{1637E57A-D1D4-4489-92F7-FBE95804538F}" srcOrd="0" destOrd="0" presId="urn:microsoft.com/office/officeart/2005/8/layout/hProcess9"/>
    <dgm:cxn modelId="{FA57BDCE-7E1B-43EF-8C08-B0C4F7479B21}" type="presOf" srcId="{A2357B06-D218-43FD-ACB0-1DD4CE00B906}" destId="{EB49EF35-2551-4364-83C5-4A4723197C5B}" srcOrd="0" destOrd="0" presId="urn:microsoft.com/office/officeart/2005/8/layout/hProcess9"/>
    <dgm:cxn modelId="{6287E9BA-D086-4BC3-AFA0-638B9C7B6CD2}" srcId="{A2357B06-D218-43FD-ACB0-1DD4CE00B906}" destId="{D1F86587-0D1E-4A98-9A39-900DCC985A8F}" srcOrd="3" destOrd="0" parTransId="{967E40F4-6756-4800-BAD6-D8555B1A735D}" sibTransId="{97D8DBE1-75DC-4706-91DA-CEA902852368}"/>
    <dgm:cxn modelId="{DBAB83CF-7A1A-41E6-A5CF-2E25A6657329}" srcId="{A2357B06-D218-43FD-ACB0-1DD4CE00B906}" destId="{FD456062-01F7-4A11-8ABB-9FBB92CA23F2}" srcOrd="1" destOrd="0" parTransId="{AAAD6955-B72E-474C-9261-BF73B2BEB368}" sibTransId="{95ED5DFE-AE80-4654-AB94-0A16CD63E9A6}"/>
    <dgm:cxn modelId="{865F93CF-0B20-425E-86C5-CADF6BA62227}" type="presOf" srcId="{D42C436A-6D8E-4BD7-802B-FC8D7676E1DF}" destId="{7955FF55-14C0-4B7B-BE2E-6299DD5F2F4A}" srcOrd="0" destOrd="0" presId="urn:microsoft.com/office/officeart/2005/8/layout/hProcess9"/>
    <dgm:cxn modelId="{BE8ED6D1-9ECB-4419-B354-41ACEDCC3F14}" type="presParOf" srcId="{EB49EF35-2551-4364-83C5-4A4723197C5B}" destId="{7C2627F9-DB50-46B5-BBCF-648500D61396}" srcOrd="0" destOrd="0" presId="urn:microsoft.com/office/officeart/2005/8/layout/hProcess9"/>
    <dgm:cxn modelId="{7024D20F-147F-49DC-8765-93C7AA42879B}" type="presParOf" srcId="{EB49EF35-2551-4364-83C5-4A4723197C5B}" destId="{5EDE62FD-C2BA-459D-A5EF-6E14B2E4B4BC}" srcOrd="1" destOrd="0" presId="urn:microsoft.com/office/officeart/2005/8/layout/hProcess9"/>
    <dgm:cxn modelId="{62048911-AE92-4BF2-8261-FE56D05EBBF6}" type="presParOf" srcId="{5EDE62FD-C2BA-459D-A5EF-6E14B2E4B4BC}" destId="{7955FF55-14C0-4B7B-BE2E-6299DD5F2F4A}" srcOrd="0" destOrd="0" presId="urn:microsoft.com/office/officeart/2005/8/layout/hProcess9"/>
    <dgm:cxn modelId="{2DCA6123-3CB0-460E-A862-F7D1643A1CCC}" type="presParOf" srcId="{5EDE62FD-C2BA-459D-A5EF-6E14B2E4B4BC}" destId="{7076017B-7692-4B97-8396-38517F012781}" srcOrd="1" destOrd="0" presId="urn:microsoft.com/office/officeart/2005/8/layout/hProcess9"/>
    <dgm:cxn modelId="{8E39D8D6-73D9-4177-AD79-AB892B73F19F}" type="presParOf" srcId="{5EDE62FD-C2BA-459D-A5EF-6E14B2E4B4BC}" destId="{1637E57A-D1D4-4489-92F7-FBE95804538F}" srcOrd="2" destOrd="0" presId="urn:microsoft.com/office/officeart/2005/8/layout/hProcess9"/>
    <dgm:cxn modelId="{CDAFC7AC-3058-40B1-BD7D-6F68A9177A71}" type="presParOf" srcId="{5EDE62FD-C2BA-459D-A5EF-6E14B2E4B4BC}" destId="{DB243BEE-3FB8-4589-903D-0EEEFCD7C4AD}" srcOrd="3" destOrd="0" presId="urn:microsoft.com/office/officeart/2005/8/layout/hProcess9"/>
    <dgm:cxn modelId="{7EF58B07-67B3-4780-BC7B-CFA8D0CA8A4F}" type="presParOf" srcId="{5EDE62FD-C2BA-459D-A5EF-6E14B2E4B4BC}" destId="{F93DA3F9-15CA-41E1-A9EC-4CDAD3A4F5C1}" srcOrd="4" destOrd="0" presId="urn:microsoft.com/office/officeart/2005/8/layout/hProcess9"/>
    <dgm:cxn modelId="{FD29B239-DFFB-4AE1-BB33-6200D28F4773}" type="presParOf" srcId="{5EDE62FD-C2BA-459D-A5EF-6E14B2E4B4BC}" destId="{3E838926-2B97-4EF3-AB9D-54A52E035BD6}" srcOrd="5" destOrd="0" presId="urn:microsoft.com/office/officeart/2005/8/layout/hProcess9"/>
    <dgm:cxn modelId="{BB5FEE07-4D67-40BC-9D46-CEDB0B06D57E}" type="presParOf" srcId="{5EDE62FD-C2BA-459D-A5EF-6E14B2E4B4BC}" destId="{12DD160C-0F4B-4B14-9654-BA903FCB0E1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BF0683-3621-4D7B-B14E-1829D2A8DD9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BE"/>
        </a:p>
      </dgm:t>
    </dgm:pt>
    <dgm:pt modelId="{5A2BC808-4813-47B9-B544-1A888B62A048}">
      <dgm:prSet phldrT="[Texte]" custT="1"/>
      <dgm:spPr>
        <a:noFill/>
        <a:ln w="19050">
          <a:solidFill>
            <a:srgbClr val="003F72"/>
          </a:solidFill>
        </a:ln>
      </dgm:spPr>
      <dgm:t>
        <a:bodyPr/>
        <a:lstStyle/>
        <a:p>
          <a:pPr algn="l"/>
          <a:r>
            <a:rPr lang="fr-BE" sz="1100" b="1" dirty="0">
              <a:latin typeface="Myriad Pro" panose="020B0503030403020204" pitchFamily="34" charset="0"/>
            </a:rPr>
            <a:t/>
          </a:r>
          <a:br>
            <a:rPr lang="fr-BE" sz="1100" b="1" dirty="0">
              <a:latin typeface="Myriad Pro" panose="020B0503030403020204" pitchFamily="34" charset="0"/>
            </a:rPr>
          </a:br>
          <a:r>
            <a:rPr lang="fr-BE" sz="1100" b="1" dirty="0">
              <a:latin typeface="Myriad Pro" panose="020B0503030403020204" pitchFamily="34" charset="0"/>
            </a:rPr>
            <a:t> Affinité avec la </a:t>
          </a:r>
          <a:r>
            <a:rPr lang="fr-BE" sz="1100" b="1" dirty="0" smtClean="0">
              <a:latin typeface="Myriad Pro" panose="020B0503030403020204" pitchFamily="34" charset="0"/>
            </a:rPr>
            <a:t>vision</a:t>
          </a:r>
          <a:r>
            <a:rPr lang="fr-BE" sz="1100" dirty="0">
              <a:latin typeface="Myriad Pro" panose="020B0503030403020204" pitchFamily="34" charset="0"/>
            </a:rPr>
            <a:t/>
          </a:r>
          <a:br>
            <a:rPr lang="fr-BE" sz="1100" dirty="0">
              <a:latin typeface="Myriad Pro" panose="020B0503030403020204" pitchFamily="34" charset="0"/>
            </a:rPr>
          </a:br>
          <a:endParaRPr lang="fr-BE" sz="1100" dirty="0">
            <a:latin typeface="Myriad Pro" panose="020B0503030403020204" pitchFamily="34" charset="0"/>
          </a:endParaRPr>
        </a:p>
      </dgm:t>
    </dgm:pt>
    <dgm:pt modelId="{60A1D9F3-842A-4B71-942A-A628FAA69259}" type="parTrans" cxnId="{BE2FB15B-CF40-497E-BCD8-7D5FDF9926FB}">
      <dgm:prSet/>
      <dgm:spPr/>
      <dgm:t>
        <a:bodyPr/>
        <a:lstStyle/>
        <a:p>
          <a:endParaRPr lang="fr-BE" sz="1100"/>
        </a:p>
      </dgm:t>
    </dgm:pt>
    <dgm:pt modelId="{FAEB4D7E-BE11-479C-A41A-168BFD54209D}" type="sibTrans" cxnId="{BE2FB15B-CF40-497E-BCD8-7D5FDF9926FB}">
      <dgm:prSet/>
      <dgm:spPr>
        <a:ln>
          <a:solidFill>
            <a:srgbClr val="003F72"/>
          </a:solidFill>
        </a:ln>
      </dgm:spPr>
      <dgm:t>
        <a:bodyPr/>
        <a:lstStyle/>
        <a:p>
          <a:endParaRPr lang="fr-BE" sz="1100"/>
        </a:p>
      </dgm:t>
    </dgm:pt>
    <dgm:pt modelId="{E8521B16-0EFA-4393-A899-5D2A7DB4648A}">
      <dgm:prSet phldrT="[Texte]" custT="1"/>
      <dgm:spPr>
        <a:noFill/>
        <a:ln w="19050">
          <a:solidFill>
            <a:srgbClr val="003F72"/>
          </a:solidFill>
        </a:ln>
      </dgm:spPr>
      <dgm:t>
        <a:bodyPr/>
        <a:lstStyle/>
        <a:p>
          <a:r>
            <a:rPr lang="fr-BE" sz="1100" b="1">
              <a:latin typeface="Myriad Pro" panose="020B0503030403020204" pitchFamily="34" charset="0"/>
            </a:rPr>
            <a:t>Persévérance</a:t>
          </a:r>
          <a:endParaRPr lang="fr-BE" sz="1100">
            <a:latin typeface="Myriad Pro" panose="020B0503030403020204" pitchFamily="34" charset="0"/>
          </a:endParaRPr>
        </a:p>
      </dgm:t>
    </dgm:pt>
    <dgm:pt modelId="{CDBDAD4E-BB9C-4874-BA0E-B0FC9603EEF9}" type="parTrans" cxnId="{487046F8-5174-460A-B53C-10B49E803BCF}">
      <dgm:prSet/>
      <dgm:spPr/>
      <dgm:t>
        <a:bodyPr/>
        <a:lstStyle/>
        <a:p>
          <a:endParaRPr lang="fr-BE" sz="1100"/>
        </a:p>
      </dgm:t>
    </dgm:pt>
    <dgm:pt modelId="{AC9EDFE5-1A50-4153-927E-0E0EEE1845F0}" type="sibTrans" cxnId="{487046F8-5174-460A-B53C-10B49E803BCF}">
      <dgm:prSet/>
      <dgm:spPr/>
      <dgm:t>
        <a:bodyPr/>
        <a:lstStyle/>
        <a:p>
          <a:endParaRPr lang="fr-BE" sz="1100"/>
        </a:p>
      </dgm:t>
    </dgm:pt>
    <dgm:pt modelId="{52C4E6FB-E9CF-4F7A-AFBF-C2A6B4A4D4D8}">
      <dgm:prSet phldrT="[Texte]" custT="1"/>
      <dgm:spPr>
        <a:noFill/>
        <a:ln w="19050">
          <a:solidFill>
            <a:srgbClr val="003F72"/>
          </a:solidFill>
        </a:ln>
      </dgm:spPr>
      <dgm:t>
        <a:bodyPr/>
        <a:lstStyle/>
        <a:p>
          <a:r>
            <a:rPr lang="fr-BE" sz="1100" b="1">
              <a:latin typeface="Myriad Pro" panose="020B0503030403020204" pitchFamily="34" charset="0"/>
            </a:rPr>
            <a:t>Respect, humilité et ouverture d’esprit</a:t>
          </a:r>
          <a:r>
            <a:rPr lang="fr-BE" sz="1100">
              <a:latin typeface="Myriad Pro" panose="020B0503030403020204" pitchFamily="34" charset="0"/>
            </a:rPr>
            <a:t> </a:t>
          </a:r>
        </a:p>
      </dgm:t>
    </dgm:pt>
    <dgm:pt modelId="{79BF4183-F9D5-48F9-94B5-7862028148A9}" type="parTrans" cxnId="{9CCFB525-07AB-46E0-8A3C-9CDA438DB993}">
      <dgm:prSet/>
      <dgm:spPr/>
      <dgm:t>
        <a:bodyPr/>
        <a:lstStyle/>
        <a:p>
          <a:endParaRPr lang="fr-BE" sz="1100"/>
        </a:p>
      </dgm:t>
    </dgm:pt>
    <dgm:pt modelId="{1EF0EB12-9F7C-49F5-897A-61AD7695F2FE}" type="sibTrans" cxnId="{9CCFB525-07AB-46E0-8A3C-9CDA438DB993}">
      <dgm:prSet/>
      <dgm:spPr/>
      <dgm:t>
        <a:bodyPr/>
        <a:lstStyle/>
        <a:p>
          <a:endParaRPr lang="fr-BE" sz="1100"/>
        </a:p>
      </dgm:t>
    </dgm:pt>
    <dgm:pt modelId="{FC51DA4B-194B-49FC-864B-922D11640624}">
      <dgm:prSet custT="1"/>
      <dgm:spPr>
        <a:noFill/>
        <a:ln w="19050">
          <a:solidFill>
            <a:srgbClr val="003F72"/>
          </a:solidFill>
        </a:ln>
      </dgm:spPr>
      <dgm:t>
        <a:bodyPr/>
        <a:lstStyle/>
        <a:p>
          <a:r>
            <a:rPr lang="fr-BE" sz="1100" b="1">
              <a:latin typeface="Myriad Pro" panose="020B0503030403020204" pitchFamily="34" charset="0"/>
            </a:rPr>
            <a:t>Organisation</a:t>
          </a:r>
          <a:endParaRPr lang="fr-BE" sz="1100">
            <a:latin typeface="Myriad Pro" panose="020B0503030403020204" pitchFamily="34" charset="0"/>
          </a:endParaRPr>
        </a:p>
      </dgm:t>
    </dgm:pt>
    <dgm:pt modelId="{16728751-1186-4B37-8E89-7E8E2DFD2CBB}" type="parTrans" cxnId="{7CB650E6-9B8F-4F41-9376-AFC3EBEFA60B}">
      <dgm:prSet/>
      <dgm:spPr/>
      <dgm:t>
        <a:bodyPr/>
        <a:lstStyle/>
        <a:p>
          <a:endParaRPr lang="fr-BE" sz="1100"/>
        </a:p>
      </dgm:t>
    </dgm:pt>
    <dgm:pt modelId="{5C008498-475D-46B9-87CE-4E2BA65C6E45}" type="sibTrans" cxnId="{7CB650E6-9B8F-4F41-9376-AFC3EBEFA60B}">
      <dgm:prSet/>
      <dgm:spPr/>
      <dgm:t>
        <a:bodyPr/>
        <a:lstStyle/>
        <a:p>
          <a:endParaRPr lang="fr-BE" sz="1100"/>
        </a:p>
      </dgm:t>
    </dgm:pt>
    <dgm:pt modelId="{A8E39973-01CF-4134-AA9D-7FCFDA66C0CE}">
      <dgm:prSet custT="1"/>
      <dgm:spPr>
        <a:noFill/>
        <a:ln w="19050">
          <a:solidFill>
            <a:srgbClr val="003F72"/>
          </a:solidFill>
        </a:ln>
      </dgm:spPr>
      <dgm:t>
        <a:bodyPr/>
        <a:lstStyle/>
        <a:p>
          <a:r>
            <a:rPr lang="fr-BE" sz="1100" b="1" dirty="0">
              <a:latin typeface="Myriad Pro" panose="020B0503030403020204" pitchFamily="34" charset="0"/>
            </a:rPr>
            <a:t>Esprit critique</a:t>
          </a:r>
          <a:endParaRPr lang="fr-BE" sz="1100" dirty="0">
            <a:latin typeface="Myriad Pro" panose="020B0503030403020204" pitchFamily="34" charset="0"/>
          </a:endParaRPr>
        </a:p>
      </dgm:t>
    </dgm:pt>
    <dgm:pt modelId="{B834B62B-EC64-4D4E-BC58-B23E60E17EB7}" type="parTrans" cxnId="{695D3D96-EFFD-4938-9FC9-4ACDCB6A503D}">
      <dgm:prSet/>
      <dgm:spPr/>
      <dgm:t>
        <a:bodyPr/>
        <a:lstStyle/>
        <a:p>
          <a:endParaRPr lang="fr-BE" sz="1100"/>
        </a:p>
      </dgm:t>
    </dgm:pt>
    <dgm:pt modelId="{C5817B55-BD64-4C28-A563-A79F8B7B5186}" type="sibTrans" cxnId="{695D3D96-EFFD-4938-9FC9-4ACDCB6A503D}">
      <dgm:prSet/>
      <dgm:spPr/>
      <dgm:t>
        <a:bodyPr/>
        <a:lstStyle/>
        <a:p>
          <a:endParaRPr lang="fr-BE" sz="1100"/>
        </a:p>
      </dgm:t>
    </dgm:pt>
    <dgm:pt modelId="{2DCA516D-E5E9-49F4-A5DE-C83575B182BC}">
      <dgm:prSet custT="1"/>
      <dgm:spPr>
        <a:ln w="19050">
          <a:solidFill>
            <a:srgbClr val="003F72"/>
          </a:solidFill>
        </a:ln>
      </dgm:spPr>
      <dgm:t>
        <a:bodyPr/>
        <a:lstStyle/>
        <a:p>
          <a:r>
            <a:rPr lang="fr-BE" sz="1100" b="1">
              <a:latin typeface="Myriad Pro" panose="020B0503030403020204" pitchFamily="34" charset="0"/>
            </a:rPr>
            <a:t>Influence et motivation</a:t>
          </a:r>
          <a:r>
            <a:rPr lang="fr-BE" sz="1100">
              <a:latin typeface="Myriad Pro" panose="020B0503030403020204" pitchFamily="34" charset="0"/>
            </a:rPr>
            <a:t> </a:t>
          </a:r>
        </a:p>
      </dgm:t>
    </dgm:pt>
    <dgm:pt modelId="{FF0AE33C-AAEE-4F17-B033-F37E5231CACB}" type="parTrans" cxnId="{4A14C780-5E7E-45F5-A528-09BDC5E269D3}">
      <dgm:prSet/>
      <dgm:spPr/>
      <dgm:t>
        <a:bodyPr/>
        <a:lstStyle/>
        <a:p>
          <a:endParaRPr lang="fr-BE" sz="1100"/>
        </a:p>
      </dgm:t>
    </dgm:pt>
    <dgm:pt modelId="{CC04765D-CBBC-4CC0-9160-62C52D7A5D2A}" type="sibTrans" cxnId="{4A14C780-5E7E-45F5-A528-09BDC5E269D3}">
      <dgm:prSet/>
      <dgm:spPr/>
      <dgm:t>
        <a:bodyPr/>
        <a:lstStyle/>
        <a:p>
          <a:endParaRPr lang="fr-BE" sz="1100"/>
        </a:p>
      </dgm:t>
    </dgm:pt>
    <dgm:pt modelId="{B4135441-2C5E-4162-BA58-2DE006C8E418}">
      <dgm:prSet custT="1"/>
      <dgm:spPr>
        <a:ln w="19050">
          <a:solidFill>
            <a:srgbClr val="003F72"/>
          </a:solidFill>
        </a:ln>
      </dgm:spPr>
      <dgm:t>
        <a:bodyPr/>
        <a:lstStyle/>
        <a:p>
          <a:r>
            <a:rPr lang="fr-BE" sz="1100" b="1">
              <a:latin typeface="Myriad Pro" panose="020B0503030403020204" pitchFamily="34" charset="0"/>
            </a:rPr>
            <a:t>Connaissance de soi</a:t>
          </a:r>
          <a:endParaRPr lang="fr-BE" sz="1100">
            <a:latin typeface="Myriad Pro" panose="020B0503030403020204" pitchFamily="34" charset="0"/>
          </a:endParaRPr>
        </a:p>
      </dgm:t>
    </dgm:pt>
    <dgm:pt modelId="{051C102B-DCC9-4FB0-ADB1-64E6FDCFB7D0}" type="parTrans" cxnId="{864B1B5A-BC44-4944-B77C-9220C45B56C0}">
      <dgm:prSet/>
      <dgm:spPr/>
      <dgm:t>
        <a:bodyPr/>
        <a:lstStyle/>
        <a:p>
          <a:endParaRPr lang="fr-BE" sz="1100"/>
        </a:p>
      </dgm:t>
    </dgm:pt>
    <dgm:pt modelId="{2C5B8C51-13C1-4CCD-BE66-91F7120612E9}" type="sibTrans" cxnId="{864B1B5A-BC44-4944-B77C-9220C45B56C0}">
      <dgm:prSet/>
      <dgm:spPr/>
      <dgm:t>
        <a:bodyPr/>
        <a:lstStyle/>
        <a:p>
          <a:endParaRPr lang="fr-BE" sz="1100"/>
        </a:p>
      </dgm:t>
    </dgm:pt>
    <dgm:pt modelId="{3AA8B99F-EBFB-43A8-8C80-DBD3F384DB77}" type="pres">
      <dgm:prSet presAssocID="{FBBF0683-3621-4D7B-B14E-1829D2A8DD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1259CD88-688F-4F7F-A866-57632C5456FF}" type="pres">
      <dgm:prSet presAssocID="{FBBF0683-3621-4D7B-B14E-1829D2A8DD99}" presName="Name1" presStyleCnt="0"/>
      <dgm:spPr/>
      <dgm:t>
        <a:bodyPr/>
        <a:lstStyle/>
        <a:p>
          <a:endParaRPr lang="fr-BE"/>
        </a:p>
      </dgm:t>
    </dgm:pt>
    <dgm:pt modelId="{90BEE189-E11A-4792-82F1-EB5F4D4D74B0}" type="pres">
      <dgm:prSet presAssocID="{FBBF0683-3621-4D7B-B14E-1829D2A8DD99}" presName="cycle" presStyleCnt="0"/>
      <dgm:spPr/>
      <dgm:t>
        <a:bodyPr/>
        <a:lstStyle/>
        <a:p>
          <a:endParaRPr lang="fr-BE"/>
        </a:p>
      </dgm:t>
    </dgm:pt>
    <dgm:pt modelId="{DA2A2B2F-2385-445B-8E70-C4EF13D51076}" type="pres">
      <dgm:prSet presAssocID="{FBBF0683-3621-4D7B-B14E-1829D2A8DD99}" presName="srcNode" presStyleLbl="node1" presStyleIdx="0" presStyleCnt="7"/>
      <dgm:spPr/>
      <dgm:t>
        <a:bodyPr/>
        <a:lstStyle/>
        <a:p>
          <a:endParaRPr lang="fr-BE"/>
        </a:p>
      </dgm:t>
    </dgm:pt>
    <dgm:pt modelId="{C0B559F8-F4C8-4011-81A8-C4F604D3C3F3}" type="pres">
      <dgm:prSet presAssocID="{FBBF0683-3621-4D7B-B14E-1829D2A8DD99}" presName="conn" presStyleLbl="parChTrans1D2" presStyleIdx="0" presStyleCnt="1"/>
      <dgm:spPr/>
      <dgm:t>
        <a:bodyPr/>
        <a:lstStyle/>
        <a:p>
          <a:endParaRPr lang="fr-BE"/>
        </a:p>
      </dgm:t>
    </dgm:pt>
    <dgm:pt modelId="{BE29C2DB-4BC9-410F-A161-A4458C24EDB4}" type="pres">
      <dgm:prSet presAssocID="{FBBF0683-3621-4D7B-B14E-1829D2A8DD99}" presName="extraNode" presStyleLbl="node1" presStyleIdx="0" presStyleCnt="7"/>
      <dgm:spPr/>
      <dgm:t>
        <a:bodyPr/>
        <a:lstStyle/>
        <a:p>
          <a:endParaRPr lang="fr-BE"/>
        </a:p>
      </dgm:t>
    </dgm:pt>
    <dgm:pt modelId="{6D87389A-8082-4261-A1C8-9A065FD9DC53}" type="pres">
      <dgm:prSet presAssocID="{FBBF0683-3621-4D7B-B14E-1829D2A8DD99}" presName="dstNode" presStyleLbl="node1" presStyleIdx="0" presStyleCnt="7"/>
      <dgm:spPr/>
      <dgm:t>
        <a:bodyPr/>
        <a:lstStyle/>
        <a:p>
          <a:endParaRPr lang="fr-BE"/>
        </a:p>
      </dgm:t>
    </dgm:pt>
    <dgm:pt modelId="{9B7E6579-1970-4C8B-8A76-15F69E247373}" type="pres">
      <dgm:prSet presAssocID="{5A2BC808-4813-47B9-B544-1A888B62A048}" presName="text_1" presStyleLbl="node1" presStyleIdx="0" presStyleCnt="7" custScaleY="114119" custLinFactNeighborY="-1128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4B636D4-3168-42F4-912E-A80487336602}" type="pres">
      <dgm:prSet presAssocID="{5A2BC808-4813-47B9-B544-1A888B62A048}" presName="accent_1" presStyleCnt="0"/>
      <dgm:spPr/>
      <dgm:t>
        <a:bodyPr/>
        <a:lstStyle/>
        <a:p>
          <a:endParaRPr lang="fr-BE"/>
        </a:p>
      </dgm:t>
    </dgm:pt>
    <dgm:pt modelId="{74C5DE15-9AD1-48A2-848F-506B5C45A68F}" type="pres">
      <dgm:prSet presAssocID="{5A2BC808-4813-47B9-B544-1A888B62A048}" presName="accentRepeatNode" presStyleLbl="solidFgAcc1" presStyleIdx="0" presStyleCnt="7" custScaleX="105407" custScaleY="98045" custLinFactNeighborX="-7795" custLinFactNeighborY="-7888"/>
      <dgm:spPr>
        <a:solidFill>
          <a:schemeClr val="bg1"/>
        </a:solidFill>
        <a:ln w="19050">
          <a:solidFill>
            <a:srgbClr val="003F72"/>
          </a:solidFill>
        </a:ln>
      </dgm:spPr>
      <dgm:t>
        <a:bodyPr/>
        <a:lstStyle/>
        <a:p>
          <a:endParaRPr lang="fr-BE"/>
        </a:p>
      </dgm:t>
    </dgm:pt>
    <dgm:pt modelId="{12B0B8D1-B675-4483-A1F5-E5F8E63AE1A9}" type="pres">
      <dgm:prSet presAssocID="{E8521B16-0EFA-4393-A899-5D2A7DB4648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D1E5578-57D3-45D8-B1CE-D693F3499164}" type="pres">
      <dgm:prSet presAssocID="{E8521B16-0EFA-4393-A899-5D2A7DB4648A}" presName="accent_2" presStyleCnt="0"/>
      <dgm:spPr/>
      <dgm:t>
        <a:bodyPr/>
        <a:lstStyle/>
        <a:p>
          <a:endParaRPr lang="fr-BE"/>
        </a:p>
      </dgm:t>
    </dgm:pt>
    <dgm:pt modelId="{3909751D-9413-4898-BC10-BD72D54EC4BC}" type="pres">
      <dgm:prSet presAssocID="{E8521B16-0EFA-4393-A899-5D2A7DB4648A}" presName="accentRepeatNode" presStyleLbl="solidFgAcc1" presStyleIdx="1" presStyleCnt="7"/>
      <dgm:spPr>
        <a:solidFill>
          <a:schemeClr val="bg1"/>
        </a:solidFill>
        <a:ln w="19050">
          <a:solidFill>
            <a:srgbClr val="003F72"/>
          </a:solidFill>
        </a:ln>
      </dgm:spPr>
      <dgm:t>
        <a:bodyPr/>
        <a:lstStyle/>
        <a:p>
          <a:endParaRPr lang="fr-BE"/>
        </a:p>
      </dgm:t>
    </dgm:pt>
    <dgm:pt modelId="{4DCBD20D-D7A1-4ECA-A2A8-D4276FE8130B}" type="pres">
      <dgm:prSet presAssocID="{52C4E6FB-E9CF-4F7A-AFBF-C2A6B4A4D4D8}" presName="text_3" presStyleLbl="node1" presStyleIdx="2" presStyleCnt="7" custScaleY="10478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FD2D551-D9BD-4F93-B8FB-CDC54F821CC5}" type="pres">
      <dgm:prSet presAssocID="{52C4E6FB-E9CF-4F7A-AFBF-C2A6B4A4D4D8}" presName="accent_3" presStyleCnt="0"/>
      <dgm:spPr/>
      <dgm:t>
        <a:bodyPr/>
        <a:lstStyle/>
        <a:p>
          <a:endParaRPr lang="fr-BE"/>
        </a:p>
      </dgm:t>
    </dgm:pt>
    <dgm:pt modelId="{875CD49B-452B-4C08-9C08-8164E4C96061}" type="pres">
      <dgm:prSet presAssocID="{52C4E6FB-E9CF-4F7A-AFBF-C2A6B4A4D4D8}" presName="accentRepeatNode" presStyleLbl="solidFgAcc1" presStyleIdx="2" presStyleCnt="7"/>
      <dgm:spPr>
        <a:solidFill>
          <a:schemeClr val="bg1"/>
        </a:solidFill>
        <a:ln w="19050">
          <a:solidFill>
            <a:srgbClr val="003F72"/>
          </a:solidFill>
        </a:ln>
      </dgm:spPr>
      <dgm:t>
        <a:bodyPr/>
        <a:lstStyle/>
        <a:p>
          <a:endParaRPr lang="fr-BE"/>
        </a:p>
      </dgm:t>
    </dgm:pt>
    <dgm:pt modelId="{43B617CD-4217-494E-859C-C8EB70930CD3}" type="pres">
      <dgm:prSet presAssocID="{FC51DA4B-194B-49FC-864B-922D1164062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781E50F-9FFA-4767-8E85-CE4883AD775C}" type="pres">
      <dgm:prSet presAssocID="{FC51DA4B-194B-49FC-864B-922D11640624}" presName="accent_4" presStyleCnt="0"/>
      <dgm:spPr/>
      <dgm:t>
        <a:bodyPr/>
        <a:lstStyle/>
        <a:p>
          <a:endParaRPr lang="fr-BE"/>
        </a:p>
      </dgm:t>
    </dgm:pt>
    <dgm:pt modelId="{24BF15FA-539F-4049-84CE-7F128DF01324}" type="pres">
      <dgm:prSet presAssocID="{FC51DA4B-194B-49FC-864B-922D11640624}" presName="accentRepeatNode" presStyleLbl="solidFgAcc1" presStyleIdx="3" presStyleCnt="7"/>
      <dgm:spPr>
        <a:solidFill>
          <a:schemeClr val="bg1"/>
        </a:solidFill>
        <a:ln w="19050">
          <a:solidFill>
            <a:srgbClr val="003F72"/>
          </a:solidFill>
        </a:ln>
      </dgm:spPr>
      <dgm:t>
        <a:bodyPr/>
        <a:lstStyle/>
        <a:p>
          <a:endParaRPr lang="fr-BE"/>
        </a:p>
      </dgm:t>
    </dgm:pt>
    <dgm:pt modelId="{F108E4EA-E824-49F5-8E7B-04697329DDCB}" type="pres">
      <dgm:prSet presAssocID="{A8E39973-01CF-4134-AA9D-7FCFDA66C0C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585A518-8E57-45B2-B2B8-2DAE514550D9}" type="pres">
      <dgm:prSet presAssocID="{A8E39973-01CF-4134-AA9D-7FCFDA66C0CE}" presName="accent_5" presStyleCnt="0"/>
      <dgm:spPr/>
      <dgm:t>
        <a:bodyPr/>
        <a:lstStyle/>
        <a:p>
          <a:endParaRPr lang="fr-BE"/>
        </a:p>
      </dgm:t>
    </dgm:pt>
    <dgm:pt modelId="{BEEB33DD-8F2C-474A-AF83-2C2A087DB731}" type="pres">
      <dgm:prSet presAssocID="{A8E39973-01CF-4134-AA9D-7FCFDA66C0CE}" presName="accentRepeatNode" presStyleLbl="solidFgAcc1" presStyleIdx="4" presStyleCnt="7"/>
      <dgm:spPr>
        <a:solidFill>
          <a:schemeClr val="bg1"/>
        </a:solidFill>
        <a:ln w="19050">
          <a:solidFill>
            <a:srgbClr val="003F72"/>
          </a:solidFill>
        </a:ln>
      </dgm:spPr>
      <dgm:t>
        <a:bodyPr/>
        <a:lstStyle/>
        <a:p>
          <a:endParaRPr lang="fr-BE"/>
        </a:p>
      </dgm:t>
    </dgm:pt>
    <dgm:pt modelId="{227373D9-B7BB-4F2E-AAA9-0D44851B8283}" type="pres">
      <dgm:prSet presAssocID="{2DCA516D-E5E9-49F4-A5DE-C83575B182BC}" presName="text_6" presStyleLbl="node1" presStyleIdx="5" presStyleCnt="7" custScaleY="11307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5C0D000-B522-4019-BEC0-B2AE5052FB1D}" type="pres">
      <dgm:prSet presAssocID="{2DCA516D-E5E9-49F4-A5DE-C83575B182BC}" presName="accent_6" presStyleCnt="0"/>
      <dgm:spPr/>
      <dgm:t>
        <a:bodyPr/>
        <a:lstStyle/>
        <a:p>
          <a:endParaRPr lang="fr-BE"/>
        </a:p>
      </dgm:t>
    </dgm:pt>
    <dgm:pt modelId="{675995F0-5E59-4918-8DA2-07E47CB98006}" type="pres">
      <dgm:prSet presAssocID="{2DCA516D-E5E9-49F4-A5DE-C83575B182BC}" presName="accentRepeatNode" presStyleLbl="solidFgAcc1" presStyleIdx="5" presStyleCnt="7"/>
      <dgm:spPr>
        <a:solidFill>
          <a:schemeClr val="bg1"/>
        </a:solidFill>
        <a:ln w="19050">
          <a:solidFill>
            <a:srgbClr val="003F72"/>
          </a:solidFill>
        </a:ln>
      </dgm:spPr>
      <dgm:t>
        <a:bodyPr/>
        <a:lstStyle/>
        <a:p>
          <a:endParaRPr lang="fr-BE"/>
        </a:p>
      </dgm:t>
    </dgm:pt>
    <dgm:pt modelId="{C9D4718F-8D2B-4B3C-BDC7-4A1C77D086F7}" type="pres">
      <dgm:prSet presAssocID="{B4135441-2C5E-4162-BA58-2DE006C8E41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5846C97-11FA-4263-A8C5-63CC3701586D}" type="pres">
      <dgm:prSet presAssocID="{B4135441-2C5E-4162-BA58-2DE006C8E418}" presName="accent_7" presStyleCnt="0"/>
      <dgm:spPr/>
      <dgm:t>
        <a:bodyPr/>
        <a:lstStyle/>
        <a:p>
          <a:endParaRPr lang="fr-BE"/>
        </a:p>
      </dgm:t>
    </dgm:pt>
    <dgm:pt modelId="{2086487A-9E41-4B98-9ADD-8C453523DD28}" type="pres">
      <dgm:prSet presAssocID="{B4135441-2C5E-4162-BA58-2DE006C8E418}" presName="accentRepeatNode" presStyleLbl="solidFgAcc1" presStyleIdx="6" presStyleCnt="7"/>
      <dgm:spPr>
        <a:solidFill>
          <a:schemeClr val="bg1"/>
        </a:solidFill>
        <a:ln w="19050">
          <a:solidFill>
            <a:srgbClr val="003F72"/>
          </a:solidFill>
        </a:ln>
      </dgm:spPr>
      <dgm:t>
        <a:bodyPr/>
        <a:lstStyle/>
        <a:p>
          <a:endParaRPr lang="fr-BE"/>
        </a:p>
      </dgm:t>
    </dgm:pt>
  </dgm:ptLst>
  <dgm:cxnLst>
    <dgm:cxn modelId="{FC0E4C05-8257-46DA-BE51-9E084B55A1E3}" type="presOf" srcId="{FC51DA4B-194B-49FC-864B-922D11640624}" destId="{43B617CD-4217-494E-859C-C8EB70930CD3}" srcOrd="0" destOrd="0" presId="urn:microsoft.com/office/officeart/2008/layout/VerticalCurvedList"/>
    <dgm:cxn modelId="{4509FAC8-E063-4FE8-9055-0C34A9AB10C5}" type="presOf" srcId="{5A2BC808-4813-47B9-B544-1A888B62A048}" destId="{9B7E6579-1970-4C8B-8A76-15F69E247373}" srcOrd="0" destOrd="0" presId="urn:microsoft.com/office/officeart/2008/layout/VerticalCurvedList"/>
    <dgm:cxn modelId="{92787D2D-B832-4FF8-8EB9-D3271DD99A46}" type="presOf" srcId="{FBBF0683-3621-4D7B-B14E-1829D2A8DD99}" destId="{3AA8B99F-EBFB-43A8-8C80-DBD3F384DB77}" srcOrd="0" destOrd="0" presId="urn:microsoft.com/office/officeart/2008/layout/VerticalCurvedList"/>
    <dgm:cxn modelId="{7CB650E6-9B8F-4F41-9376-AFC3EBEFA60B}" srcId="{FBBF0683-3621-4D7B-B14E-1829D2A8DD99}" destId="{FC51DA4B-194B-49FC-864B-922D11640624}" srcOrd="3" destOrd="0" parTransId="{16728751-1186-4B37-8E89-7E8E2DFD2CBB}" sibTransId="{5C008498-475D-46B9-87CE-4E2BA65C6E45}"/>
    <dgm:cxn modelId="{52DE7038-90BE-4D6D-B1AD-B75E61FD1AF5}" type="presOf" srcId="{B4135441-2C5E-4162-BA58-2DE006C8E418}" destId="{C9D4718F-8D2B-4B3C-BDC7-4A1C77D086F7}" srcOrd="0" destOrd="0" presId="urn:microsoft.com/office/officeart/2008/layout/VerticalCurvedList"/>
    <dgm:cxn modelId="{2691697F-F03B-453D-A515-CA253F77FF61}" type="presOf" srcId="{52C4E6FB-E9CF-4F7A-AFBF-C2A6B4A4D4D8}" destId="{4DCBD20D-D7A1-4ECA-A2A8-D4276FE8130B}" srcOrd="0" destOrd="0" presId="urn:microsoft.com/office/officeart/2008/layout/VerticalCurvedList"/>
    <dgm:cxn modelId="{487046F8-5174-460A-B53C-10B49E803BCF}" srcId="{FBBF0683-3621-4D7B-B14E-1829D2A8DD99}" destId="{E8521B16-0EFA-4393-A899-5D2A7DB4648A}" srcOrd="1" destOrd="0" parTransId="{CDBDAD4E-BB9C-4874-BA0E-B0FC9603EEF9}" sibTransId="{AC9EDFE5-1A50-4153-927E-0E0EEE1845F0}"/>
    <dgm:cxn modelId="{B1DA1762-D817-4091-A700-881B13F8F545}" type="presOf" srcId="{E8521B16-0EFA-4393-A899-5D2A7DB4648A}" destId="{12B0B8D1-B675-4483-A1F5-E5F8E63AE1A9}" srcOrd="0" destOrd="0" presId="urn:microsoft.com/office/officeart/2008/layout/VerticalCurvedList"/>
    <dgm:cxn modelId="{9CCFB525-07AB-46E0-8A3C-9CDA438DB993}" srcId="{FBBF0683-3621-4D7B-B14E-1829D2A8DD99}" destId="{52C4E6FB-E9CF-4F7A-AFBF-C2A6B4A4D4D8}" srcOrd="2" destOrd="0" parTransId="{79BF4183-F9D5-48F9-94B5-7862028148A9}" sibTransId="{1EF0EB12-9F7C-49F5-897A-61AD7695F2FE}"/>
    <dgm:cxn modelId="{32EDA69D-5414-425A-8A03-3C0FD1E0765F}" type="presOf" srcId="{2DCA516D-E5E9-49F4-A5DE-C83575B182BC}" destId="{227373D9-B7BB-4F2E-AAA9-0D44851B8283}" srcOrd="0" destOrd="0" presId="urn:microsoft.com/office/officeart/2008/layout/VerticalCurvedList"/>
    <dgm:cxn modelId="{695D3D96-EFFD-4938-9FC9-4ACDCB6A503D}" srcId="{FBBF0683-3621-4D7B-B14E-1829D2A8DD99}" destId="{A8E39973-01CF-4134-AA9D-7FCFDA66C0CE}" srcOrd="4" destOrd="0" parTransId="{B834B62B-EC64-4D4E-BC58-B23E60E17EB7}" sibTransId="{C5817B55-BD64-4C28-A563-A79F8B7B5186}"/>
    <dgm:cxn modelId="{4A14C780-5E7E-45F5-A528-09BDC5E269D3}" srcId="{FBBF0683-3621-4D7B-B14E-1829D2A8DD99}" destId="{2DCA516D-E5E9-49F4-A5DE-C83575B182BC}" srcOrd="5" destOrd="0" parTransId="{FF0AE33C-AAEE-4F17-B033-F37E5231CACB}" sibTransId="{CC04765D-CBBC-4CC0-9160-62C52D7A5D2A}"/>
    <dgm:cxn modelId="{8ECDE1C8-9674-4FF6-B215-B341307DCFF9}" type="presOf" srcId="{A8E39973-01CF-4134-AA9D-7FCFDA66C0CE}" destId="{F108E4EA-E824-49F5-8E7B-04697329DDCB}" srcOrd="0" destOrd="0" presId="urn:microsoft.com/office/officeart/2008/layout/VerticalCurvedList"/>
    <dgm:cxn modelId="{6E74D466-7B35-4148-98DA-532FC34A1F0E}" type="presOf" srcId="{FAEB4D7E-BE11-479C-A41A-168BFD54209D}" destId="{C0B559F8-F4C8-4011-81A8-C4F604D3C3F3}" srcOrd="0" destOrd="0" presId="urn:microsoft.com/office/officeart/2008/layout/VerticalCurvedList"/>
    <dgm:cxn modelId="{864B1B5A-BC44-4944-B77C-9220C45B56C0}" srcId="{FBBF0683-3621-4D7B-B14E-1829D2A8DD99}" destId="{B4135441-2C5E-4162-BA58-2DE006C8E418}" srcOrd="6" destOrd="0" parTransId="{051C102B-DCC9-4FB0-ADB1-64E6FDCFB7D0}" sibTransId="{2C5B8C51-13C1-4CCD-BE66-91F7120612E9}"/>
    <dgm:cxn modelId="{BE2FB15B-CF40-497E-BCD8-7D5FDF9926FB}" srcId="{FBBF0683-3621-4D7B-B14E-1829D2A8DD99}" destId="{5A2BC808-4813-47B9-B544-1A888B62A048}" srcOrd="0" destOrd="0" parTransId="{60A1D9F3-842A-4B71-942A-A628FAA69259}" sibTransId="{FAEB4D7E-BE11-479C-A41A-168BFD54209D}"/>
    <dgm:cxn modelId="{654724BB-E729-4842-8D61-B0253B8A8415}" type="presParOf" srcId="{3AA8B99F-EBFB-43A8-8C80-DBD3F384DB77}" destId="{1259CD88-688F-4F7F-A866-57632C5456FF}" srcOrd="0" destOrd="0" presId="urn:microsoft.com/office/officeart/2008/layout/VerticalCurvedList"/>
    <dgm:cxn modelId="{C4452D6B-F9EA-4DB5-8F37-CEEC95A04A3B}" type="presParOf" srcId="{1259CD88-688F-4F7F-A866-57632C5456FF}" destId="{90BEE189-E11A-4792-82F1-EB5F4D4D74B0}" srcOrd="0" destOrd="0" presId="urn:microsoft.com/office/officeart/2008/layout/VerticalCurvedList"/>
    <dgm:cxn modelId="{33BBA637-BD14-4AC9-A142-C147068C79F2}" type="presParOf" srcId="{90BEE189-E11A-4792-82F1-EB5F4D4D74B0}" destId="{DA2A2B2F-2385-445B-8E70-C4EF13D51076}" srcOrd="0" destOrd="0" presId="urn:microsoft.com/office/officeart/2008/layout/VerticalCurvedList"/>
    <dgm:cxn modelId="{8874DD83-0AB3-4AF0-BF5F-BF47B1C33867}" type="presParOf" srcId="{90BEE189-E11A-4792-82F1-EB5F4D4D74B0}" destId="{C0B559F8-F4C8-4011-81A8-C4F604D3C3F3}" srcOrd="1" destOrd="0" presId="urn:microsoft.com/office/officeart/2008/layout/VerticalCurvedList"/>
    <dgm:cxn modelId="{9A600517-008C-476B-9024-8702CF236DF5}" type="presParOf" srcId="{90BEE189-E11A-4792-82F1-EB5F4D4D74B0}" destId="{BE29C2DB-4BC9-410F-A161-A4458C24EDB4}" srcOrd="2" destOrd="0" presId="urn:microsoft.com/office/officeart/2008/layout/VerticalCurvedList"/>
    <dgm:cxn modelId="{9D6913C1-09E4-4FDF-87FE-572EA12F8655}" type="presParOf" srcId="{90BEE189-E11A-4792-82F1-EB5F4D4D74B0}" destId="{6D87389A-8082-4261-A1C8-9A065FD9DC53}" srcOrd="3" destOrd="0" presId="urn:microsoft.com/office/officeart/2008/layout/VerticalCurvedList"/>
    <dgm:cxn modelId="{2804AC52-B7C2-4295-B302-542E0D08B3E5}" type="presParOf" srcId="{1259CD88-688F-4F7F-A866-57632C5456FF}" destId="{9B7E6579-1970-4C8B-8A76-15F69E247373}" srcOrd="1" destOrd="0" presId="urn:microsoft.com/office/officeart/2008/layout/VerticalCurvedList"/>
    <dgm:cxn modelId="{4AF33D2D-94E1-4991-A834-F65A3532C93D}" type="presParOf" srcId="{1259CD88-688F-4F7F-A866-57632C5456FF}" destId="{D4B636D4-3168-42F4-912E-A80487336602}" srcOrd="2" destOrd="0" presId="urn:microsoft.com/office/officeart/2008/layout/VerticalCurvedList"/>
    <dgm:cxn modelId="{7016B6D7-50B2-4E7E-8E69-C3127148FF98}" type="presParOf" srcId="{D4B636D4-3168-42F4-912E-A80487336602}" destId="{74C5DE15-9AD1-48A2-848F-506B5C45A68F}" srcOrd="0" destOrd="0" presId="urn:microsoft.com/office/officeart/2008/layout/VerticalCurvedList"/>
    <dgm:cxn modelId="{91D47537-A316-427F-B927-92AD093E6131}" type="presParOf" srcId="{1259CD88-688F-4F7F-A866-57632C5456FF}" destId="{12B0B8D1-B675-4483-A1F5-E5F8E63AE1A9}" srcOrd="3" destOrd="0" presId="urn:microsoft.com/office/officeart/2008/layout/VerticalCurvedList"/>
    <dgm:cxn modelId="{F735A893-78B9-4740-A755-100CFBB95C6A}" type="presParOf" srcId="{1259CD88-688F-4F7F-A866-57632C5456FF}" destId="{AD1E5578-57D3-45D8-B1CE-D693F3499164}" srcOrd="4" destOrd="0" presId="urn:microsoft.com/office/officeart/2008/layout/VerticalCurvedList"/>
    <dgm:cxn modelId="{F8D45716-8EDB-4827-A50A-826551E768B8}" type="presParOf" srcId="{AD1E5578-57D3-45D8-B1CE-D693F3499164}" destId="{3909751D-9413-4898-BC10-BD72D54EC4BC}" srcOrd="0" destOrd="0" presId="urn:microsoft.com/office/officeart/2008/layout/VerticalCurvedList"/>
    <dgm:cxn modelId="{8E3E2502-3265-47A2-9674-41FE99A97D95}" type="presParOf" srcId="{1259CD88-688F-4F7F-A866-57632C5456FF}" destId="{4DCBD20D-D7A1-4ECA-A2A8-D4276FE8130B}" srcOrd="5" destOrd="0" presId="urn:microsoft.com/office/officeart/2008/layout/VerticalCurvedList"/>
    <dgm:cxn modelId="{92510A64-E825-4810-828D-7FF1D8E040DF}" type="presParOf" srcId="{1259CD88-688F-4F7F-A866-57632C5456FF}" destId="{1FD2D551-D9BD-4F93-B8FB-CDC54F821CC5}" srcOrd="6" destOrd="0" presId="urn:microsoft.com/office/officeart/2008/layout/VerticalCurvedList"/>
    <dgm:cxn modelId="{9A83D77D-5680-413D-992B-2F5492D523CC}" type="presParOf" srcId="{1FD2D551-D9BD-4F93-B8FB-CDC54F821CC5}" destId="{875CD49B-452B-4C08-9C08-8164E4C96061}" srcOrd="0" destOrd="0" presId="urn:microsoft.com/office/officeart/2008/layout/VerticalCurvedList"/>
    <dgm:cxn modelId="{3218E5AB-BDBC-47AD-8618-24F5B251A8E3}" type="presParOf" srcId="{1259CD88-688F-4F7F-A866-57632C5456FF}" destId="{43B617CD-4217-494E-859C-C8EB70930CD3}" srcOrd="7" destOrd="0" presId="urn:microsoft.com/office/officeart/2008/layout/VerticalCurvedList"/>
    <dgm:cxn modelId="{FB5D7167-F78A-4DBE-8909-0F1FE5AD8F6F}" type="presParOf" srcId="{1259CD88-688F-4F7F-A866-57632C5456FF}" destId="{4781E50F-9FFA-4767-8E85-CE4883AD775C}" srcOrd="8" destOrd="0" presId="urn:microsoft.com/office/officeart/2008/layout/VerticalCurvedList"/>
    <dgm:cxn modelId="{B80FC120-3049-4EE4-ACF1-C563751BEE7C}" type="presParOf" srcId="{4781E50F-9FFA-4767-8E85-CE4883AD775C}" destId="{24BF15FA-539F-4049-84CE-7F128DF01324}" srcOrd="0" destOrd="0" presId="urn:microsoft.com/office/officeart/2008/layout/VerticalCurvedList"/>
    <dgm:cxn modelId="{5FCA0E39-2064-4F13-BDD6-5440FB561C9B}" type="presParOf" srcId="{1259CD88-688F-4F7F-A866-57632C5456FF}" destId="{F108E4EA-E824-49F5-8E7B-04697329DDCB}" srcOrd="9" destOrd="0" presId="urn:microsoft.com/office/officeart/2008/layout/VerticalCurvedList"/>
    <dgm:cxn modelId="{2D527C06-6F33-436A-84A0-97A48165100C}" type="presParOf" srcId="{1259CD88-688F-4F7F-A866-57632C5456FF}" destId="{F585A518-8E57-45B2-B2B8-2DAE514550D9}" srcOrd="10" destOrd="0" presId="urn:microsoft.com/office/officeart/2008/layout/VerticalCurvedList"/>
    <dgm:cxn modelId="{A7B3CFCD-0C43-4B71-8403-17B32ABC4B9B}" type="presParOf" srcId="{F585A518-8E57-45B2-B2B8-2DAE514550D9}" destId="{BEEB33DD-8F2C-474A-AF83-2C2A087DB731}" srcOrd="0" destOrd="0" presId="urn:microsoft.com/office/officeart/2008/layout/VerticalCurvedList"/>
    <dgm:cxn modelId="{4E19A0EE-F11A-4559-BD54-11A9B7C15F3A}" type="presParOf" srcId="{1259CD88-688F-4F7F-A866-57632C5456FF}" destId="{227373D9-B7BB-4F2E-AAA9-0D44851B8283}" srcOrd="11" destOrd="0" presId="urn:microsoft.com/office/officeart/2008/layout/VerticalCurvedList"/>
    <dgm:cxn modelId="{FF8211BF-DE6C-4343-8DD0-E93710F6EE35}" type="presParOf" srcId="{1259CD88-688F-4F7F-A866-57632C5456FF}" destId="{85C0D000-B522-4019-BEC0-B2AE5052FB1D}" srcOrd="12" destOrd="0" presId="urn:microsoft.com/office/officeart/2008/layout/VerticalCurvedList"/>
    <dgm:cxn modelId="{03F3234C-E41A-44F2-8F88-326C38AB3142}" type="presParOf" srcId="{85C0D000-B522-4019-BEC0-B2AE5052FB1D}" destId="{675995F0-5E59-4918-8DA2-07E47CB98006}" srcOrd="0" destOrd="0" presId="urn:microsoft.com/office/officeart/2008/layout/VerticalCurvedList"/>
    <dgm:cxn modelId="{1FE0BB0A-989F-45F0-B174-D3AA8DE8EF9D}" type="presParOf" srcId="{1259CD88-688F-4F7F-A866-57632C5456FF}" destId="{C9D4718F-8D2B-4B3C-BDC7-4A1C77D086F7}" srcOrd="13" destOrd="0" presId="urn:microsoft.com/office/officeart/2008/layout/VerticalCurvedList"/>
    <dgm:cxn modelId="{8614119F-D5E5-4643-AAB4-DD22A9AD223C}" type="presParOf" srcId="{1259CD88-688F-4F7F-A866-57632C5456FF}" destId="{D5846C97-11FA-4263-A8C5-63CC3701586D}" srcOrd="14" destOrd="0" presId="urn:microsoft.com/office/officeart/2008/layout/VerticalCurvedList"/>
    <dgm:cxn modelId="{F18C355B-089E-4007-B8CE-247BB005E4B7}" type="presParOf" srcId="{D5846C97-11FA-4263-A8C5-63CC3701586D}" destId="{2086487A-9E41-4B98-9ADD-8C453523DD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12F6E-B9E5-4D2D-B318-C76F9E36C96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BE"/>
        </a:p>
      </dgm:t>
    </dgm:pt>
    <dgm:pt modelId="{37C966AF-2F21-42BF-B410-874E10A5701B}">
      <dgm:prSet phldrT="[Texte]"/>
      <dgm:spPr>
        <a:solidFill>
          <a:srgbClr val="002060"/>
        </a:solidFill>
      </dgm:spPr>
      <dgm:t>
        <a:bodyPr/>
        <a:lstStyle/>
        <a:p>
          <a:r>
            <a:rPr lang="fr-BE" dirty="0">
              <a:latin typeface="Myriad Pro" panose="020B0503030403020204" pitchFamily="34" charset="0"/>
            </a:rPr>
            <a:t>Observation</a:t>
          </a:r>
        </a:p>
      </dgm:t>
    </dgm:pt>
    <dgm:pt modelId="{E8932AB1-F46D-4FB5-AAA0-B802008B590F}" type="parTrans" cxnId="{BA1CBB56-DEF2-4B6E-A7E9-EA57C97303C9}">
      <dgm:prSet/>
      <dgm:spPr/>
      <dgm:t>
        <a:bodyPr/>
        <a:lstStyle/>
        <a:p>
          <a:endParaRPr lang="fr-BE"/>
        </a:p>
      </dgm:t>
    </dgm:pt>
    <dgm:pt modelId="{4F0E52BE-DBF3-41BD-8B1F-59BFC07A0CBD}" type="sibTrans" cxnId="{BA1CBB56-DEF2-4B6E-A7E9-EA57C97303C9}">
      <dgm:prSet/>
      <dgm:spPr/>
      <dgm:t>
        <a:bodyPr/>
        <a:lstStyle/>
        <a:p>
          <a:endParaRPr lang="fr-BE"/>
        </a:p>
      </dgm:t>
    </dgm:pt>
    <dgm:pt modelId="{E478CF21-D049-4504-BB8A-A28EB0CBD24E}">
      <dgm:prSet phldrT="[Texte]" custT="1"/>
      <dgm:spPr/>
      <dgm:t>
        <a:bodyPr/>
        <a:lstStyle/>
        <a:p>
          <a:r>
            <a:rPr lang="fr-BE" sz="1600" dirty="0">
              <a:latin typeface="Myriad Pro" panose="020B0503030403020204" pitchFamily="34" charset="0"/>
            </a:rPr>
            <a:t>1 journée 'Main à la pâte' en </a:t>
          </a:r>
          <a:r>
            <a:rPr lang="fr-BE" sz="1600" dirty="0">
              <a:solidFill>
                <a:srgbClr val="002060"/>
              </a:solidFill>
              <a:latin typeface="Myriad Pro" panose="020B0503030403020204" pitchFamily="34" charset="0"/>
            </a:rPr>
            <a:t>association</a:t>
          </a:r>
        </a:p>
      </dgm:t>
    </dgm:pt>
    <dgm:pt modelId="{D5FAC38B-6637-463E-905C-BE50AF76C30D}" type="parTrans" cxnId="{F1E4A09C-6EDD-4FBD-A29C-E8E1A956B080}">
      <dgm:prSet/>
      <dgm:spPr/>
      <dgm:t>
        <a:bodyPr/>
        <a:lstStyle/>
        <a:p>
          <a:endParaRPr lang="fr-BE"/>
        </a:p>
      </dgm:t>
    </dgm:pt>
    <dgm:pt modelId="{60E68917-6658-4364-8E55-50B53B16554B}" type="sibTrans" cxnId="{F1E4A09C-6EDD-4FBD-A29C-E8E1A956B080}">
      <dgm:prSet/>
      <dgm:spPr/>
      <dgm:t>
        <a:bodyPr/>
        <a:lstStyle/>
        <a:p>
          <a:endParaRPr lang="fr-BE"/>
        </a:p>
      </dgm:t>
    </dgm:pt>
    <dgm:pt modelId="{F87F335B-B11F-4C6E-BE87-08239A8DD065}">
      <dgm:prSet phldrT="[Texte]"/>
      <dgm:spPr>
        <a:solidFill>
          <a:srgbClr val="8A132F"/>
        </a:solidFill>
      </dgm:spPr>
      <dgm:t>
        <a:bodyPr/>
        <a:lstStyle/>
        <a:p>
          <a:r>
            <a:rPr lang="fr-BE" dirty="0">
              <a:latin typeface="Myriad Pro" panose="020B0503030403020204" pitchFamily="34" charset="0"/>
            </a:rPr>
            <a:t>Formation initiale et </a:t>
          </a:r>
          <a:r>
            <a:rPr lang="fr-BE" dirty="0" smtClean="0">
              <a:latin typeface="Myriad Pro" panose="020B0503030403020204" pitchFamily="34" charset="0"/>
            </a:rPr>
            <a:t>continuée</a:t>
          </a:r>
          <a:endParaRPr lang="fr-BE" dirty="0">
            <a:latin typeface="Myriad Pro" panose="020B0503030403020204" pitchFamily="34" charset="0"/>
          </a:endParaRPr>
        </a:p>
      </dgm:t>
    </dgm:pt>
    <dgm:pt modelId="{6B082E67-B343-4536-9061-B2F95BED6FAE}" type="parTrans" cxnId="{F43E3319-6FFA-4A3D-8A51-6E023C7BF89D}">
      <dgm:prSet/>
      <dgm:spPr/>
      <dgm:t>
        <a:bodyPr/>
        <a:lstStyle/>
        <a:p>
          <a:endParaRPr lang="fr-BE"/>
        </a:p>
      </dgm:t>
    </dgm:pt>
    <dgm:pt modelId="{7961D11C-21B2-4216-A562-2BD953A02E68}" type="sibTrans" cxnId="{F43E3319-6FFA-4A3D-8A51-6E023C7BF89D}">
      <dgm:prSet/>
      <dgm:spPr/>
      <dgm:t>
        <a:bodyPr/>
        <a:lstStyle/>
        <a:p>
          <a:endParaRPr lang="fr-BE"/>
        </a:p>
      </dgm:t>
    </dgm:pt>
    <dgm:pt modelId="{C0AA636C-DC8D-40F4-A588-4FFD3E8CF611}">
      <dgm:prSet phldrT="[Texte]"/>
      <dgm:spPr>
        <a:solidFill>
          <a:srgbClr val="FF3300"/>
        </a:solidFill>
      </dgm:spPr>
      <dgm:t>
        <a:bodyPr/>
        <a:lstStyle/>
        <a:p>
          <a:r>
            <a:rPr lang="fr-BE" dirty="0">
              <a:latin typeface="Myriad Pro" panose="020B0503030403020204" pitchFamily="34" charset="0"/>
            </a:rPr>
            <a:t>Accompagnement</a:t>
          </a:r>
        </a:p>
      </dgm:t>
    </dgm:pt>
    <dgm:pt modelId="{625E0DFA-F64B-4655-9C00-D916EE5784FE}" type="parTrans" cxnId="{5868FF0B-A259-484B-9687-FD3ECDB12D63}">
      <dgm:prSet/>
      <dgm:spPr/>
      <dgm:t>
        <a:bodyPr/>
        <a:lstStyle/>
        <a:p>
          <a:endParaRPr lang="fr-BE"/>
        </a:p>
      </dgm:t>
    </dgm:pt>
    <dgm:pt modelId="{155A7C61-395F-4959-8B71-50D5611AC089}" type="sibTrans" cxnId="{5868FF0B-A259-484B-9687-FD3ECDB12D63}">
      <dgm:prSet/>
      <dgm:spPr/>
      <dgm:t>
        <a:bodyPr/>
        <a:lstStyle/>
        <a:p>
          <a:endParaRPr lang="fr-BE"/>
        </a:p>
      </dgm:t>
    </dgm:pt>
    <dgm:pt modelId="{E1736BAD-5C67-4D34-802E-E0C38A643393}">
      <dgm:prSet/>
      <dgm:spPr/>
      <dgm:t>
        <a:bodyPr/>
        <a:lstStyle/>
        <a:p>
          <a:r>
            <a:rPr lang="fr-BE" dirty="0">
              <a:solidFill>
                <a:srgbClr val="C00000"/>
              </a:solidFill>
              <a:latin typeface="Myriad Pro" panose="020B0503030403020204" pitchFamily="34" charset="0"/>
            </a:rPr>
            <a:t>Tutorat</a:t>
          </a:r>
        </a:p>
      </dgm:t>
    </dgm:pt>
    <dgm:pt modelId="{B3D73C5E-A583-42D6-ADFB-52B095F826B0}" type="parTrans" cxnId="{0B4F6A04-C71C-41B1-88ED-BA41503DC8F9}">
      <dgm:prSet/>
      <dgm:spPr/>
      <dgm:t>
        <a:bodyPr/>
        <a:lstStyle/>
        <a:p>
          <a:endParaRPr lang="fr-BE"/>
        </a:p>
      </dgm:t>
    </dgm:pt>
    <dgm:pt modelId="{5B12B4E5-0784-4D8F-9C7C-C918D155A840}" type="sibTrans" cxnId="{0B4F6A04-C71C-41B1-88ED-BA41503DC8F9}">
      <dgm:prSet/>
      <dgm:spPr/>
      <dgm:t>
        <a:bodyPr/>
        <a:lstStyle/>
        <a:p>
          <a:endParaRPr lang="fr-BE"/>
        </a:p>
      </dgm:t>
    </dgm:pt>
    <dgm:pt modelId="{B6AFB79A-85C4-4B61-A6FC-62E51504BC28}">
      <dgm:prSet phldrT="[Texte]" custT="1"/>
      <dgm:spPr/>
      <dgm:t>
        <a:bodyPr/>
        <a:lstStyle/>
        <a:p>
          <a:r>
            <a:rPr lang="fr-BE" sz="1600" dirty="0">
              <a:latin typeface="Myriad Pro" panose="020B0503030403020204" pitchFamily="34" charset="0"/>
            </a:rPr>
            <a:t>1 journée en école en encadrement différencié</a:t>
          </a:r>
        </a:p>
      </dgm:t>
    </dgm:pt>
    <dgm:pt modelId="{02EC57B6-8C6D-44B5-BFD6-255FA3EFFBC1}" type="parTrans" cxnId="{5CF75AF1-7B4C-4B2A-B7DE-82EBDCAF2A26}">
      <dgm:prSet/>
      <dgm:spPr/>
      <dgm:t>
        <a:bodyPr/>
        <a:lstStyle/>
        <a:p>
          <a:endParaRPr lang="fr-BE"/>
        </a:p>
      </dgm:t>
    </dgm:pt>
    <dgm:pt modelId="{60E497FB-B110-4D76-85E2-61B200A7A6FD}" type="sibTrans" cxnId="{5CF75AF1-7B4C-4B2A-B7DE-82EBDCAF2A26}">
      <dgm:prSet/>
      <dgm:spPr/>
      <dgm:t>
        <a:bodyPr/>
        <a:lstStyle/>
        <a:p>
          <a:endParaRPr lang="fr-BE"/>
        </a:p>
      </dgm:t>
    </dgm:pt>
    <dgm:pt modelId="{676AB877-AAAE-4ADB-8110-E69BA6E60F23}">
      <dgm:prSet phldrT="[Texte]"/>
      <dgm:spPr/>
      <dgm:t>
        <a:bodyPr/>
        <a:lstStyle/>
        <a:p>
          <a:r>
            <a:rPr lang="fr-BE" dirty="0">
              <a:solidFill>
                <a:srgbClr val="FF6600"/>
              </a:solidFill>
              <a:latin typeface="Myriad Pro" panose="020B0503030403020204" pitchFamily="34" charset="0"/>
            </a:rPr>
            <a:t>Académie d'été - 200 élèves</a:t>
          </a:r>
        </a:p>
        <a:p>
          <a:r>
            <a:rPr lang="fr-BE" dirty="0">
              <a:latin typeface="Myriad Pro" panose="020B0503030403020204" pitchFamily="34" charset="0"/>
            </a:rPr>
            <a:t>3 semaines de formation pratique</a:t>
          </a:r>
        </a:p>
        <a:p>
          <a:r>
            <a:rPr lang="fr-BE" dirty="0">
              <a:latin typeface="Myriad Pro" panose="020B0503030403020204" pitchFamily="34" charset="0"/>
            </a:rPr>
            <a:t>45 h de cours/enseignant</a:t>
          </a:r>
        </a:p>
        <a:p>
          <a:r>
            <a:rPr lang="fr-BE" dirty="0">
              <a:solidFill>
                <a:srgbClr val="FF6600"/>
              </a:solidFill>
              <a:latin typeface="Myriad Pro" panose="020B0503030403020204" pitchFamily="34" charset="0"/>
            </a:rPr>
            <a:t>Formation continue</a:t>
          </a:r>
        </a:p>
        <a:p>
          <a:r>
            <a:rPr lang="fr-BE" dirty="0">
              <a:latin typeface="Myriad Pro" panose="020B0503030403020204" pitchFamily="34" charset="0"/>
            </a:rPr>
            <a:t>3 weekends/an - Modules </a:t>
          </a:r>
        </a:p>
      </dgm:t>
    </dgm:pt>
    <dgm:pt modelId="{EB605A0F-3F0D-4000-A0C2-ABA73E240299}" type="parTrans" cxnId="{72A6BDDC-E043-42B4-B13D-C46276DBA271}">
      <dgm:prSet/>
      <dgm:spPr/>
      <dgm:t>
        <a:bodyPr/>
        <a:lstStyle/>
        <a:p>
          <a:endParaRPr lang="fr-BE"/>
        </a:p>
      </dgm:t>
    </dgm:pt>
    <dgm:pt modelId="{22618AFA-3585-4A56-BA1B-EE4AB3B8E5BD}" type="sibTrans" cxnId="{72A6BDDC-E043-42B4-B13D-C46276DBA271}">
      <dgm:prSet/>
      <dgm:spPr/>
      <dgm:t>
        <a:bodyPr/>
        <a:lstStyle/>
        <a:p>
          <a:endParaRPr lang="fr-BE"/>
        </a:p>
      </dgm:t>
    </dgm:pt>
    <dgm:pt modelId="{6F3C9FAF-8E14-44E6-AA07-D474DCD977C4}">
      <dgm:prSet/>
      <dgm:spPr/>
      <dgm:t>
        <a:bodyPr/>
        <a:lstStyle/>
        <a:p>
          <a:r>
            <a:rPr lang="fr-BE" dirty="0" smtClean="0">
              <a:latin typeface="Myriad Pro" panose="020B0503030403020204" pitchFamily="34" charset="0"/>
            </a:rPr>
            <a:t>- 2 </a:t>
          </a:r>
          <a:r>
            <a:rPr lang="fr-BE" dirty="0">
              <a:latin typeface="Myriad Pro" panose="020B0503030403020204" pitchFamily="34" charset="0"/>
            </a:rPr>
            <a:t>premières années</a:t>
          </a:r>
        </a:p>
        <a:p>
          <a:r>
            <a:rPr lang="fr-BE" dirty="0" smtClean="0">
              <a:latin typeface="Myriad Pro" panose="020B0503030403020204" pitchFamily="34" charset="0"/>
            </a:rPr>
            <a:t>- Visite </a:t>
          </a:r>
          <a:r>
            <a:rPr lang="fr-BE" dirty="0">
              <a:latin typeface="Myriad Pro" panose="020B0503030403020204" pitchFamily="34" charset="0"/>
            </a:rPr>
            <a:t>de classe mensuelle</a:t>
          </a:r>
        </a:p>
        <a:p>
          <a:r>
            <a:rPr lang="fr-BE" dirty="0" smtClean="0">
              <a:latin typeface="Myriad Pro" panose="020B0503030403020204" pitchFamily="34" charset="0"/>
            </a:rPr>
            <a:t>- Feedback </a:t>
          </a:r>
          <a:r>
            <a:rPr lang="fr-BE" dirty="0">
              <a:latin typeface="Myriad Pro" panose="020B0503030403020204" pitchFamily="34" charset="0"/>
            </a:rPr>
            <a:t>et Plan d'action</a:t>
          </a:r>
        </a:p>
      </dgm:t>
    </dgm:pt>
    <dgm:pt modelId="{E4618D69-091D-4434-9217-9557616F9FA8}" type="parTrans" cxnId="{590348BE-750C-48E4-95FE-2F314416C711}">
      <dgm:prSet/>
      <dgm:spPr/>
      <dgm:t>
        <a:bodyPr/>
        <a:lstStyle/>
        <a:p>
          <a:endParaRPr lang="fr-BE"/>
        </a:p>
      </dgm:t>
    </dgm:pt>
    <dgm:pt modelId="{2E9C154D-E399-437F-AB78-59A21540C733}" type="sibTrans" cxnId="{590348BE-750C-48E4-95FE-2F314416C711}">
      <dgm:prSet/>
      <dgm:spPr/>
      <dgm:t>
        <a:bodyPr/>
        <a:lstStyle/>
        <a:p>
          <a:endParaRPr lang="fr-BE"/>
        </a:p>
      </dgm:t>
    </dgm:pt>
    <dgm:pt modelId="{AB8F6C6D-D52A-4B03-909D-88E7E4E40223}">
      <dgm:prSet phldrT="[Texte]"/>
      <dgm:spPr/>
      <dgm:t>
        <a:bodyPr/>
        <a:lstStyle/>
        <a:p>
          <a:r>
            <a:rPr lang="fr-BE" dirty="0">
              <a:solidFill>
                <a:srgbClr val="FF6600"/>
              </a:solidFill>
              <a:latin typeface="Myriad Pro" panose="020B0503030403020204" pitchFamily="34" charset="0"/>
            </a:rPr>
            <a:t>Université d'été</a:t>
          </a:r>
        </a:p>
        <a:p>
          <a:r>
            <a:rPr lang="fr-BE" dirty="0" smtClean="0">
              <a:latin typeface="Myriad Pro" panose="020B0503030403020204" pitchFamily="34" charset="0"/>
            </a:rPr>
            <a:t>2 </a:t>
          </a:r>
          <a:r>
            <a:rPr lang="fr-BE" dirty="0">
              <a:latin typeface="Myriad Pro" panose="020B0503030403020204" pitchFamily="34" charset="0"/>
            </a:rPr>
            <a:t>semaines de formation </a:t>
          </a:r>
          <a:r>
            <a:rPr lang="fr-BE" dirty="0" smtClean="0">
              <a:latin typeface="Myriad Pro" panose="020B0503030403020204" pitchFamily="34" charset="0"/>
            </a:rPr>
            <a:t>théorique</a:t>
          </a:r>
          <a:endParaRPr lang="fr-BE" dirty="0">
            <a:latin typeface="Myriad Pro" panose="020B0503030403020204" pitchFamily="34" charset="0"/>
          </a:endParaRPr>
        </a:p>
      </dgm:t>
    </dgm:pt>
    <dgm:pt modelId="{013BCF68-674D-4AF0-8FD9-6759A8E7B1A8}" type="parTrans" cxnId="{AF0AFC33-8CB2-4915-9B7F-D3D7BC38C43F}">
      <dgm:prSet/>
      <dgm:spPr/>
      <dgm:t>
        <a:bodyPr/>
        <a:lstStyle/>
        <a:p>
          <a:endParaRPr lang="fr-BE"/>
        </a:p>
      </dgm:t>
    </dgm:pt>
    <dgm:pt modelId="{ECDB990D-0AE6-4A54-B942-74A56CF8B519}" type="sibTrans" cxnId="{AF0AFC33-8CB2-4915-9B7F-D3D7BC38C43F}">
      <dgm:prSet/>
      <dgm:spPr/>
      <dgm:t>
        <a:bodyPr/>
        <a:lstStyle/>
        <a:p>
          <a:endParaRPr lang="fr-BE"/>
        </a:p>
      </dgm:t>
    </dgm:pt>
    <dgm:pt modelId="{847A9A0D-F21E-48A6-BD69-4550955A61A7}" type="pres">
      <dgm:prSet presAssocID="{28812F6E-B9E5-4D2D-B318-C76F9E36C96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242A41FE-97B0-4B50-84F7-B0B9AED994EE}" type="pres">
      <dgm:prSet presAssocID="{37C966AF-2F21-42BF-B410-874E10A5701B}" presName="parentText1" presStyleLbl="node1" presStyleIdx="0" presStyleCnt="3" custScaleX="52942" custLinFactNeighborX="-23550" custLinFactNeighborY="33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A845891-B55E-4FF5-A6F2-AABB3D01C6E9}" type="pres">
      <dgm:prSet presAssocID="{37C966AF-2F21-42BF-B410-874E10A5701B}" presName="childText1" presStyleLbl="solidAlignAcc1" presStyleIdx="0" presStyleCnt="3" custScaleY="96392" custLinFactNeighborX="1407" custLinFactNeighborY="-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B338A26-4FDA-45EF-9015-E66E7BCD5FDE}" type="pres">
      <dgm:prSet presAssocID="{F87F335B-B11F-4C6E-BE87-08239A8DD065}" presName="parentText2" presStyleLbl="node1" presStyleIdx="1" presStyleCnt="3" custLinFactNeighborX="-209" custLinFactNeighborY="-49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B880483-19E5-4C4F-97B2-C431A739C6B4}" type="pres">
      <dgm:prSet presAssocID="{F87F335B-B11F-4C6E-BE87-08239A8DD065}" presName="childText2" presStyleLbl="solidAlignAcc1" presStyleIdx="1" presStyleCnt="3" custScaleY="98513" custLinFactNeighborX="938" custLinFactNeighborY="-5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5FA389-285A-433F-BFFF-AC84FB311344}" type="pres">
      <dgm:prSet presAssocID="{C0AA636C-DC8D-40F4-A588-4FFD3E8CF611}" presName="parentText3" presStyleLbl="node1" presStyleIdx="2" presStyleCnt="3" custLinFactNeighborX="551" custLinFactNeighborY="793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B4E0EF5-7654-455A-ABEF-DC06A1FD79D1}" type="pres">
      <dgm:prSet presAssocID="{C0AA636C-DC8D-40F4-A588-4FFD3E8CF611}" presName="childText3" presStyleLbl="solidAlignAcc1" presStyleIdx="2" presStyleCnt="3" custScaleY="95046" custLinFactNeighborX="938" custLinFactNeighborY="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BA1CBB56-DEF2-4B6E-A7E9-EA57C97303C9}" srcId="{28812F6E-B9E5-4D2D-B318-C76F9E36C969}" destId="{37C966AF-2F21-42BF-B410-874E10A5701B}" srcOrd="0" destOrd="0" parTransId="{E8932AB1-F46D-4FB5-AAA0-B802008B590F}" sibTransId="{4F0E52BE-DBF3-41BD-8B1F-59BFC07A0CBD}"/>
    <dgm:cxn modelId="{5CF75AF1-7B4C-4B2A-B7DE-82EBDCAF2A26}" srcId="{37C966AF-2F21-42BF-B410-874E10A5701B}" destId="{B6AFB79A-85C4-4B61-A6FC-62E51504BC28}" srcOrd="1" destOrd="0" parTransId="{02EC57B6-8C6D-44B5-BFD6-255FA3EFFBC1}" sibTransId="{60E497FB-B110-4D76-85E2-61B200A7A6FD}"/>
    <dgm:cxn modelId="{F1E4A09C-6EDD-4FBD-A29C-E8E1A956B080}" srcId="{37C966AF-2F21-42BF-B410-874E10A5701B}" destId="{E478CF21-D049-4504-BB8A-A28EB0CBD24E}" srcOrd="0" destOrd="0" parTransId="{D5FAC38B-6637-463E-905C-BE50AF76C30D}" sibTransId="{60E68917-6658-4364-8E55-50B53B16554B}"/>
    <dgm:cxn modelId="{AF0AFC33-8CB2-4915-9B7F-D3D7BC38C43F}" srcId="{F87F335B-B11F-4C6E-BE87-08239A8DD065}" destId="{AB8F6C6D-D52A-4B03-909D-88E7E4E40223}" srcOrd="0" destOrd="0" parTransId="{013BCF68-674D-4AF0-8FD9-6759A8E7B1A8}" sibTransId="{ECDB990D-0AE6-4A54-B942-74A56CF8B519}"/>
    <dgm:cxn modelId="{C2731872-2D4D-42A8-9FAD-61712BF2344E}" type="presOf" srcId="{E1736BAD-5C67-4D34-802E-E0C38A643393}" destId="{CB4E0EF5-7654-455A-ABEF-DC06A1FD79D1}" srcOrd="0" destOrd="0" presId="urn:microsoft.com/office/officeart/2009/3/layout/IncreasingArrowsProcess"/>
    <dgm:cxn modelId="{F43E3319-6FFA-4A3D-8A51-6E023C7BF89D}" srcId="{28812F6E-B9E5-4D2D-B318-C76F9E36C969}" destId="{F87F335B-B11F-4C6E-BE87-08239A8DD065}" srcOrd="1" destOrd="0" parTransId="{6B082E67-B343-4536-9061-B2F95BED6FAE}" sibTransId="{7961D11C-21B2-4216-A562-2BD953A02E68}"/>
    <dgm:cxn modelId="{5868FF0B-A259-484B-9687-FD3ECDB12D63}" srcId="{28812F6E-B9E5-4D2D-B318-C76F9E36C969}" destId="{C0AA636C-DC8D-40F4-A588-4FFD3E8CF611}" srcOrd="2" destOrd="0" parTransId="{625E0DFA-F64B-4655-9C00-D916EE5784FE}" sibTransId="{155A7C61-395F-4959-8B71-50D5611AC089}"/>
    <dgm:cxn modelId="{12A084D0-4259-4D43-84DB-3A144EED4671}" type="presOf" srcId="{F87F335B-B11F-4C6E-BE87-08239A8DD065}" destId="{DB338A26-4FDA-45EF-9015-E66E7BCD5FDE}" srcOrd="0" destOrd="0" presId="urn:microsoft.com/office/officeart/2009/3/layout/IncreasingArrowsProcess"/>
    <dgm:cxn modelId="{60F18DBC-C057-4432-B7EA-428574BB1440}" type="presOf" srcId="{C0AA636C-DC8D-40F4-A588-4FFD3E8CF611}" destId="{FA5FA389-285A-433F-BFFF-AC84FB311344}" srcOrd="0" destOrd="0" presId="urn:microsoft.com/office/officeart/2009/3/layout/IncreasingArrowsProcess"/>
    <dgm:cxn modelId="{0B4F6A04-C71C-41B1-88ED-BA41503DC8F9}" srcId="{C0AA636C-DC8D-40F4-A588-4FFD3E8CF611}" destId="{E1736BAD-5C67-4D34-802E-E0C38A643393}" srcOrd="0" destOrd="0" parTransId="{B3D73C5E-A583-42D6-ADFB-52B095F826B0}" sibTransId="{5B12B4E5-0784-4D8F-9C7C-C918D155A840}"/>
    <dgm:cxn modelId="{A088CCA5-43EC-407B-802D-7F337C6E4EE2}" type="presOf" srcId="{6F3C9FAF-8E14-44E6-AA07-D474DCD977C4}" destId="{CB4E0EF5-7654-455A-ABEF-DC06A1FD79D1}" srcOrd="0" destOrd="1" presId="urn:microsoft.com/office/officeart/2009/3/layout/IncreasingArrowsProcess"/>
    <dgm:cxn modelId="{9B16EA58-1E2A-4E39-AE63-31520A53C5F5}" type="presOf" srcId="{E478CF21-D049-4504-BB8A-A28EB0CBD24E}" destId="{2A845891-B55E-4FF5-A6F2-AABB3D01C6E9}" srcOrd="0" destOrd="0" presId="urn:microsoft.com/office/officeart/2009/3/layout/IncreasingArrowsProcess"/>
    <dgm:cxn modelId="{3734899B-2574-4BF0-9506-64A0D1CBB3A0}" type="presOf" srcId="{37C966AF-2F21-42BF-B410-874E10A5701B}" destId="{242A41FE-97B0-4B50-84F7-B0B9AED994EE}" srcOrd="0" destOrd="0" presId="urn:microsoft.com/office/officeart/2009/3/layout/IncreasingArrowsProcess"/>
    <dgm:cxn modelId="{19C900AF-9D75-44B0-879A-8E00F41DF156}" type="presOf" srcId="{28812F6E-B9E5-4D2D-B318-C76F9E36C969}" destId="{847A9A0D-F21E-48A6-BD69-4550955A61A7}" srcOrd="0" destOrd="0" presId="urn:microsoft.com/office/officeart/2009/3/layout/IncreasingArrowsProcess"/>
    <dgm:cxn modelId="{C826443C-F5AE-4E50-9AEB-01AA831DE503}" type="presOf" srcId="{AB8F6C6D-D52A-4B03-909D-88E7E4E40223}" destId="{6B880483-19E5-4C4F-97B2-C431A739C6B4}" srcOrd="0" destOrd="0" presId="urn:microsoft.com/office/officeart/2009/3/layout/IncreasingArrowsProcess"/>
    <dgm:cxn modelId="{72A6BDDC-E043-42B4-B13D-C46276DBA271}" srcId="{F87F335B-B11F-4C6E-BE87-08239A8DD065}" destId="{676AB877-AAAE-4ADB-8110-E69BA6E60F23}" srcOrd="1" destOrd="0" parTransId="{EB605A0F-3F0D-4000-A0C2-ABA73E240299}" sibTransId="{22618AFA-3585-4A56-BA1B-EE4AB3B8E5BD}"/>
    <dgm:cxn modelId="{0CF495DE-6311-4D1C-956C-A469A7731158}" type="presOf" srcId="{B6AFB79A-85C4-4B61-A6FC-62E51504BC28}" destId="{2A845891-B55E-4FF5-A6F2-AABB3D01C6E9}" srcOrd="0" destOrd="1" presId="urn:microsoft.com/office/officeart/2009/3/layout/IncreasingArrowsProcess"/>
    <dgm:cxn modelId="{590348BE-750C-48E4-95FE-2F314416C711}" srcId="{C0AA636C-DC8D-40F4-A588-4FFD3E8CF611}" destId="{6F3C9FAF-8E14-44E6-AA07-D474DCD977C4}" srcOrd="1" destOrd="0" parTransId="{E4618D69-091D-4434-9217-9557616F9FA8}" sibTransId="{2E9C154D-E399-437F-AB78-59A21540C733}"/>
    <dgm:cxn modelId="{D4550591-A6D9-402C-AAB1-D9AA7427F0ED}" type="presOf" srcId="{676AB877-AAAE-4ADB-8110-E69BA6E60F23}" destId="{6B880483-19E5-4C4F-97B2-C431A739C6B4}" srcOrd="0" destOrd="1" presId="urn:microsoft.com/office/officeart/2009/3/layout/IncreasingArrowsProcess"/>
    <dgm:cxn modelId="{48A7900A-6DA7-482D-AFFE-73CF8D2EFD6E}" type="presParOf" srcId="{847A9A0D-F21E-48A6-BD69-4550955A61A7}" destId="{242A41FE-97B0-4B50-84F7-B0B9AED994EE}" srcOrd="0" destOrd="0" presId="urn:microsoft.com/office/officeart/2009/3/layout/IncreasingArrowsProcess"/>
    <dgm:cxn modelId="{22D73554-9274-46B1-812E-FC1F009A9415}" type="presParOf" srcId="{847A9A0D-F21E-48A6-BD69-4550955A61A7}" destId="{2A845891-B55E-4FF5-A6F2-AABB3D01C6E9}" srcOrd="1" destOrd="0" presId="urn:microsoft.com/office/officeart/2009/3/layout/IncreasingArrowsProcess"/>
    <dgm:cxn modelId="{39D35C95-6B82-466B-B1E5-D3FA0FD98E0B}" type="presParOf" srcId="{847A9A0D-F21E-48A6-BD69-4550955A61A7}" destId="{DB338A26-4FDA-45EF-9015-E66E7BCD5FDE}" srcOrd="2" destOrd="0" presId="urn:microsoft.com/office/officeart/2009/3/layout/IncreasingArrowsProcess"/>
    <dgm:cxn modelId="{3398D5DD-E597-400F-A8B7-FFFF59CB418F}" type="presParOf" srcId="{847A9A0D-F21E-48A6-BD69-4550955A61A7}" destId="{6B880483-19E5-4C4F-97B2-C431A739C6B4}" srcOrd="3" destOrd="0" presId="urn:microsoft.com/office/officeart/2009/3/layout/IncreasingArrowsProcess"/>
    <dgm:cxn modelId="{8FDBA0C0-38C7-4683-9E5A-9F3BC001BC0A}" type="presParOf" srcId="{847A9A0D-F21E-48A6-BD69-4550955A61A7}" destId="{FA5FA389-285A-433F-BFFF-AC84FB311344}" srcOrd="4" destOrd="0" presId="urn:microsoft.com/office/officeart/2009/3/layout/IncreasingArrowsProcess"/>
    <dgm:cxn modelId="{B090D352-64DE-4BD2-88CC-8E21FD38B18D}" type="presParOf" srcId="{847A9A0D-F21E-48A6-BD69-4550955A61A7}" destId="{CB4E0EF5-7654-455A-ABEF-DC06A1FD79D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627F9-DB50-46B5-BBCF-648500D61396}">
      <dsp:nvSpPr>
        <dsp:cNvPr id="0" name=""/>
        <dsp:cNvSpPr/>
      </dsp:nvSpPr>
      <dsp:spPr>
        <a:xfrm>
          <a:off x="694493" y="0"/>
          <a:ext cx="7870923" cy="533983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5FF55-14C0-4B7B-BE2E-6299DD5F2F4A}">
      <dsp:nvSpPr>
        <dsp:cNvPr id="0" name=""/>
        <dsp:cNvSpPr/>
      </dsp:nvSpPr>
      <dsp:spPr>
        <a:xfrm>
          <a:off x="4634" y="1601950"/>
          <a:ext cx="2229070" cy="2135934"/>
        </a:xfrm>
        <a:prstGeom prst="roundRect">
          <a:avLst/>
        </a:prstGeom>
        <a:solidFill>
          <a:srgbClr val="8A13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>
              <a:latin typeface="Myriad Pro" panose="020B0503030403020204" pitchFamily="34" charset="0"/>
            </a:rPr>
            <a:t>Recrutement et sélection</a:t>
          </a:r>
        </a:p>
      </dsp:txBody>
      <dsp:txXfrm>
        <a:off x="108902" y="1706218"/>
        <a:ext cx="2020534" cy="1927398"/>
      </dsp:txXfrm>
    </dsp:sp>
    <dsp:sp modelId="{1637E57A-D1D4-4489-92F7-FBE95804538F}">
      <dsp:nvSpPr>
        <dsp:cNvPr id="0" name=""/>
        <dsp:cNvSpPr/>
      </dsp:nvSpPr>
      <dsp:spPr>
        <a:xfrm>
          <a:off x="2345158" y="1601950"/>
          <a:ext cx="2229070" cy="2135934"/>
        </a:xfrm>
        <a:prstGeom prst="roundRect">
          <a:avLst/>
        </a:prstGeom>
        <a:solidFill>
          <a:srgbClr val="003F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>
              <a:latin typeface="Myriad Pro" panose="020B0503030403020204" pitchFamily="34" charset="0"/>
            </a:rPr>
            <a:t>Formation initiale </a:t>
          </a:r>
        </a:p>
      </dsp:txBody>
      <dsp:txXfrm>
        <a:off x="2449426" y="1706218"/>
        <a:ext cx="2020534" cy="1927398"/>
      </dsp:txXfrm>
    </dsp:sp>
    <dsp:sp modelId="{F93DA3F9-15CA-41E1-A9EC-4CDAD3A4F5C1}">
      <dsp:nvSpPr>
        <dsp:cNvPr id="0" name=""/>
        <dsp:cNvSpPr/>
      </dsp:nvSpPr>
      <dsp:spPr>
        <a:xfrm>
          <a:off x="4685681" y="1601950"/>
          <a:ext cx="2229070" cy="2135934"/>
        </a:xfrm>
        <a:prstGeom prst="roundRect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>
              <a:solidFill>
                <a:schemeClr val="bg1"/>
              </a:solidFill>
              <a:latin typeface="Myriad Pro" panose="020B0503030403020204" pitchFamily="34" charset="0"/>
            </a:rPr>
            <a:t>Placement</a:t>
          </a:r>
        </a:p>
      </dsp:txBody>
      <dsp:txXfrm>
        <a:off x="4789949" y="1706218"/>
        <a:ext cx="2020534" cy="1927398"/>
      </dsp:txXfrm>
    </dsp:sp>
    <dsp:sp modelId="{12DD160C-0F4B-4B14-9654-BA903FCB0E1F}">
      <dsp:nvSpPr>
        <dsp:cNvPr id="0" name=""/>
        <dsp:cNvSpPr/>
      </dsp:nvSpPr>
      <dsp:spPr>
        <a:xfrm>
          <a:off x="7026205" y="1601950"/>
          <a:ext cx="2229070" cy="2135934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>
              <a:latin typeface="Myriad Pro" panose="020B0503030403020204" pitchFamily="34" charset="0"/>
            </a:rPr>
            <a:t>Formation continuée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>
              <a:latin typeface="Myriad Pro" panose="020B0503030403020204" pitchFamily="34" charset="0"/>
            </a:rPr>
            <a:t>Accompagnement</a:t>
          </a:r>
        </a:p>
      </dsp:txBody>
      <dsp:txXfrm>
        <a:off x="7130473" y="1706218"/>
        <a:ext cx="2020534" cy="1927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559F8-F4C8-4011-81A8-C4F604D3C3F3}">
      <dsp:nvSpPr>
        <dsp:cNvPr id="0" name=""/>
        <dsp:cNvSpPr/>
      </dsp:nvSpPr>
      <dsp:spPr>
        <a:xfrm>
          <a:off x="-4782996" y="-677467"/>
          <a:ext cx="5706273" cy="5706273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E6579-1970-4C8B-8A76-15F69E247373}">
      <dsp:nvSpPr>
        <dsp:cNvPr id="0" name=""/>
        <dsp:cNvSpPr/>
      </dsp:nvSpPr>
      <dsp:spPr>
        <a:xfrm>
          <a:off x="303782" y="178814"/>
          <a:ext cx="3036314" cy="439497"/>
        </a:xfrm>
        <a:prstGeom prst="rect">
          <a:avLst/>
        </a:prstGeom>
        <a:noFill/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>
              <a:latin typeface="Myriad Pro" panose="020B0503030403020204" pitchFamily="34" charset="0"/>
            </a:rPr>
            <a:t/>
          </a:r>
          <a:br>
            <a:rPr lang="fr-BE" sz="1100" b="1" kern="1200" dirty="0">
              <a:latin typeface="Myriad Pro" panose="020B0503030403020204" pitchFamily="34" charset="0"/>
            </a:rPr>
          </a:br>
          <a:r>
            <a:rPr lang="fr-BE" sz="1100" b="1" kern="1200" dirty="0">
              <a:latin typeface="Myriad Pro" panose="020B0503030403020204" pitchFamily="34" charset="0"/>
            </a:rPr>
            <a:t> Affinité avec la </a:t>
          </a:r>
          <a:r>
            <a:rPr lang="fr-BE" sz="1100" b="1" kern="1200" dirty="0" smtClean="0">
              <a:latin typeface="Myriad Pro" panose="020B0503030403020204" pitchFamily="34" charset="0"/>
            </a:rPr>
            <a:t>vision</a:t>
          </a:r>
          <a:r>
            <a:rPr lang="fr-BE" sz="1100" kern="1200" dirty="0">
              <a:latin typeface="Myriad Pro" panose="020B0503030403020204" pitchFamily="34" charset="0"/>
            </a:rPr>
            <a:t/>
          </a:r>
          <a:br>
            <a:rPr lang="fr-BE" sz="1100" kern="1200" dirty="0">
              <a:latin typeface="Myriad Pro" panose="020B0503030403020204" pitchFamily="34" charset="0"/>
            </a:rPr>
          </a:br>
          <a:endParaRPr lang="fr-BE" sz="1100" kern="1200" dirty="0">
            <a:latin typeface="Myriad Pro" panose="020B0503030403020204" pitchFamily="34" charset="0"/>
          </a:endParaRPr>
        </a:p>
      </dsp:txBody>
      <dsp:txXfrm>
        <a:off x="303782" y="178814"/>
        <a:ext cx="3036314" cy="439497"/>
      </dsp:txXfrm>
    </dsp:sp>
    <dsp:sp modelId="{74C5DE15-9AD1-48A2-848F-506B5C45A68F}">
      <dsp:nvSpPr>
        <dsp:cNvPr id="0" name=""/>
        <dsp:cNvSpPr/>
      </dsp:nvSpPr>
      <dsp:spPr>
        <a:xfrm>
          <a:off x="12540" y="168055"/>
          <a:ext cx="507432" cy="471991"/>
        </a:xfrm>
        <a:prstGeom prst="ellipse">
          <a:avLst/>
        </a:prstGeom>
        <a:solidFill>
          <a:schemeClr val="bg1"/>
        </a:solidFill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0B8D1-B675-4483-A1F5-E5F8E63AE1A9}">
      <dsp:nvSpPr>
        <dsp:cNvPr id="0" name=""/>
        <dsp:cNvSpPr/>
      </dsp:nvSpPr>
      <dsp:spPr>
        <a:xfrm>
          <a:off x="652545" y="827485"/>
          <a:ext cx="2687551" cy="385122"/>
        </a:xfrm>
        <a:prstGeom prst="rect">
          <a:avLst/>
        </a:prstGeom>
        <a:noFill/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>
              <a:latin typeface="Myriad Pro" panose="020B0503030403020204" pitchFamily="34" charset="0"/>
            </a:rPr>
            <a:t>Persévérance</a:t>
          </a:r>
          <a:endParaRPr lang="fr-BE" sz="1100" kern="1200">
            <a:latin typeface="Myriad Pro" panose="020B0503030403020204" pitchFamily="34" charset="0"/>
          </a:endParaRPr>
        </a:p>
      </dsp:txBody>
      <dsp:txXfrm>
        <a:off x="652545" y="827485"/>
        <a:ext cx="2687551" cy="385122"/>
      </dsp:txXfrm>
    </dsp:sp>
    <dsp:sp modelId="{3909751D-9413-4898-BC10-BD72D54EC4BC}">
      <dsp:nvSpPr>
        <dsp:cNvPr id="0" name=""/>
        <dsp:cNvSpPr/>
      </dsp:nvSpPr>
      <dsp:spPr>
        <a:xfrm>
          <a:off x="411843" y="779345"/>
          <a:ext cx="481403" cy="481403"/>
        </a:xfrm>
        <a:prstGeom prst="ellipse">
          <a:avLst/>
        </a:prstGeom>
        <a:solidFill>
          <a:schemeClr val="bg1"/>
        </a:solidFill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BD20D-D7A1-4ECA-A2A8-D4276FE8130B}">
      <dsp:nvSpPr>
        <dsp:cNvPr id="0" name=""/>
        <dsp:cNvSpPr/>
      </dsp:nvSpPr>
      <dsp:spPr>
        <a:xfrm>
          <a:off x="843665" y="1395867"/>
          <a:ext cx="2496431" cy="403558"/>
        </a:xfrm>
        <a:prstGeom prst="rect">
          <a:avLst/>
        </a:prstGeom>
        <a:noFill/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>
              <a:latin typeface="Myriad Pro" panose="020B0503030403020204" pitchFamily="34" charset="0"/>
            </a:rPr>
            <a:t>Respect, humilité et ouverture d’esprit</a:t>
          </a:r>
          <a:r>
            <a:rPr lang="fr-BE" sz="1100" kern="1200">
              <a:latin typeface="Myriad Pro" panose="020B0503030403020204" pitchFamily="34" charset="0"/>
            </a:rPr>
            <a:t> </a:t>
          </a:r>
        </a:p>
      </dsp:txBody>
      <dsp:txXfrm>
        <a:off x="843665" y="1395867"/>
        <a:ext cx="2496431" cy="403558"/>
      </dsp:txXfrm>
    </dsp:sp>
    <dsp:sp modelId="{875CD49B-452B-4C08-9C08-8164E4C96061}">
      <dsp:nvSpPr>
        <dsp:cNvPr id="0" name=""/>
        <dsp:cNvSpPr/>
      </dsp:nvSpPr>
      <dsp:spPr>
        <a:xfrm>
          <a:off x="602964" y="1356944"/>
          <a:ext cx="481403" cy="481403"/>
        </a:xfrm>
        <a:prstGeom prst="ellipse">
          <a:avLst/>
        </a:prstGeom>
        <a:solidFill>
          <a:schemeClr val="bg1"/>
        </a:solidFill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617CD-4217-494E-859C-C8EB70930CD3}">
      <dsp:nvSpPr>
        <dsp:cNvPr id="0" name=""/>
        <dsp:cNvSpPr/>
      </dsp:nvSpPr>
      <dsp:spPr>
        <a:xfrm>
          <a:off x="904688" y="1983107"/>
          <a:ext cx="2435408" cy="385122"/>
        </a:xfrm>
        <a:prstGeom prst="rect">
          <a:avLst/>
        </a:prstGeom>
        <a:noFill/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>
              <a:latin typeface="Myriad Pro" panose="020B0503030403020204" pitchFamily="34" charset="0"/>
            </a:rPr>
            <a:t>Organisation</a:t>
          </a:r>
          <a:endParaRPr lang="fr-BE" sz="1100" kern="1200">
            <a:latin typeface="Myriad Pro" panose="020B0503030403020204" pitchFamily="34" charset="0"/>
          </a:endParaRPr>
        </a:p>
      </dsp:txBody>
      <dsp:txXfrm>
        <a:off x="904688" y="1983107"/>
        <a:ext cx="2435408" cy="385122"/>
      </dsp:txXfrm>
    </dsp:sp>
    <dsp:sp modelId="{24BF15FA-539F-4049-84CE-7F128DF01324}">
      <dsp:nvSpPr>
        <dsp:cNvPr id="0" name=""/>
        <dsp:cNvSpPr/>
      </dsp:nvSpPr>
      <dsp:spPr>
        <a:xfrm>
          <a:off x="663987" y="1934967"/>
          <a:ext cx="481403" cy="481403"/>
        </a:xfrm>
        <a:prstGeom prst="ellipse">
          <a:avLst/>
        </a:prstGeom>
        <a:solidFill>
          <a:schemeClr val="bg1"/>
        </a:solidFill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8E4EA-E824-49F5-8E7B-04697329DDCB}">
      <dsp:nvSpPr>
        <dsp:cNvPr id="0" name=""/>
        <dsp:cNvSpPr/>
      </dsp:nvSpPr>
      <dsp:spPr>
        <a:xfrm>
          <a:off x="843665" y="2561130"/>
          <a:ext cx="2496431" cy="385122"/>
        </a:xfrm>
        <a:prstGeom prst="rect">
          <a:avLst/>
        </a:prstGeom>
        <a:noFill/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>
              <a:latin typeface="Myriad Pro" panose="020B0503030403020204" pitchFamily="34" charset="0"/>
            </a:rPr>
            <a:t>Esprit critique</a:t>
          </a:r>
          <a:endParaRPr lang="fr-BE" sz="1100" kern="1200" dirty="0">
            <a:latin typeface="Myriad Pro" panose="020B0503030403020204" pitchFamily="34" charset="0"/>
          </a:endParaRPr>
        </a:p>
      </dsp:txBody>
      <dsp:txXfrm>
        <a:off x="843665" y="2561130"/>
        <a:ext cx="2496431" cy="385122"/>
      </dsp:txXfrm>
    </dsp:sp>
    <dsp:sp modelId="{BEEB33DD-8F2C-474A-AF83-2C2A087DB731}">
      <dsp:nvSpPr>
        <dsp:cNvPr id="0" name=""/>
        <dsp:cNvSpPr/>
      </dsp:nvSpPr>
      <dsp:spPr>
        <a:xfrm>
          <a:off x="602964" y="2512990"/>
          <a:ext cx="481403" cy="481403"/>
        </a:xfrm>
        <a:prstGeom prst="ellipse">
          <a:avLst/>
        </a:prstGeom>
        <a:solidFill>
          <a:schemeClr val="bg1"/>
        </a:solidFill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373D9-B7BB-4F2E-AAA9-0D44851B8283}">
      <dsp:nvSpPr>
        <dsp:cNvPr id="0" name=""/>
        <dsp:cNvSpPr/>
      </dsp:nvSpPr>
      <dsp:spPr>
        <a:xfrm>
          <a:off x="652545" y="3113552"/>
          <a:ext cx="2687551" cy="435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>
              <a:latin typeface="Myriad Pro" panose="020B0503030403020204" pitchFamily="34" charset="0"/>
            </a:rPr>
            <a:t>Influence et motivation</a:t>
          </a:r>
          <a:r>
            <a:rPr lang="fr-BE" sz="1100" kern="1200">
              <a:latin typeface="Myriad Pro" panose="020B0503030403020204" pitchFamily="34" charset="0"/>
            </a:rPr>
            <a:t> </a:t>
          </a:r>
        </a:p>
      </dsp:txBody>
      <dsp:txXfrm>
        <a:off x="652545" y="3113552"/>
        <a:ext cx="2687551" cy="435477"/>
      </dsp:txXfrm>
    </dsp:sp>
    <dsp:sp modelId="{675995F0-5E59-4918-8DA2-07E47CB98006}">
      <dsp:nvSpPr>
        <dsp:cNvPr id="0" name=""/>
        <dsp:cNvSpPr/>
      </dsp:nvSpPr>
      <dsp:spPr>
        <a:xfrm>
          <a:off x="411843" y="3090589"/>
          <a:ext cx="481403" cy="481403"/>
        </a:xfrm>
        <a:prstGeom prst="ellipse">
          <a:avLst/>
        </a:prstGeom>
        <a:solidFill>
          <a:schemeClr val="bg1"/>
        </a:solidFill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4718F-8D2B-4B3C-BDC7-4A1C77D086F7}">
      <dsp:nvSpPr>
        <dsp:cNvPr id="0" name=""/>
        <dsp:cNvSpPr/>
      </dsp:nvSpPr>
      <dsp:spPr>
        <a:xfrm>
          <a:off x="303782" y="3716752"/>
          <a:ext cx="3036314" cy="385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9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>
              <a:latin typeface="Myriad Pro" panose="020B0503030403020204" pitchFamily="34" charset="0"/>
            </a:rPr>
            <a:t>Connaissance de soi</a:t>
          </a:r>
          <a:endParaRPr lang="fr-BE" sz="1100" kern="1200">
            <a:latin typeface="Myriad Pro" panose="020B0503030403020204" pitchFamily="34" charset="0"/>
          </a:endParaRPr>
        </a:p>
      </dsp:txBody>
      <dsp:txXfrm>
        <a:off x="303782" y="3716752"/>
        <a:ext cx="3036314" cy="385122"/>
      </dsp:txXfrm>
    </dsp:sp>
    <dsp:sp modelId="{2086487A-9E41-4B98-9ADD-8C453523DD28}">
      <dsp:nvSpPr>
        <dsp:cNvPr id="0" name=""/>
        <dsp:cNvSpPr/>
      </dsp:nvSpPr>
      <dsp:spPr>
        <a:xfrm>
          <a:off x="63080" y="3668612"/>
          <a:ext cx="481403" cy="481403"/>
        </a:xfrm>
        <a:prstGeom prst="ellipse">
          <a:avLst/>
        </a:prstGeom>
        <a:solidFill>
          <a:schemeClr val="bg1"/>
        </a:solidFill>
        <a:ln w="19050" cap="flat" cmpd="sng" algn="ctr">
          <a:solidFill>
            <a:srgbClr val="003F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41FE-97B0-4B50-84F7-B0B9AED994EE}">
      <dsp:nvSpPr>
        <dsp:cNvPr id="0" name=""/>
        <dsp:cNvSpPr/>
      </dsp:nvSpPr>
      <dsp:spPr>
        <a:xfrm>
          <a:off x="0" y="325946"/>
          <a:ext cx="4175130" cy="1148536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233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>
              <a:latin typeface="Myriad Pro" panose="020B0503030403020204" pitchFamily="34" charset="0"/>
            </a:rPr>
            <a:t>Observation</a:t>
          </a:r>
        </a:p>
      </dsp:txBody>
      <dsp:txXfrm>
        <a:off x="0" y="613080"/>
        <a:ext cx="3887996" cy="574268"/>
      </dsp:txXfrm>
    </dsp:sp>
    <dsp:sp modelId="{2A845891-B55E-4FF5-A6F2-AABB3D01C6E9}">
      <dsp:nvSpPr>
        <dsp:cNvPr id="0" name=""/>
        <dsp:cNvSpPr/>
      </dsp:nvSpPr>
      <dsp:spPr>
        <a:xfrm>
          <a:off x="34175" y="1201125"/>
          <a:ext cx="2428960" cy="2132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>
              <a:latin typeface="Myriad Pro" panose="020B0503030403020204" pitchFamily="34" charset="0"/>
            </a:rPr>
            <a:t>1 journée 'Main à la pâte' en </a:t>
          </a:r>
          <a:r>
            <a:rPr lang="fr-BE" sz="1600" kern="1200" dirty="0">
              <a:solidFill>
                <a:srgbClr val="002060"/>
              </a:solidFill>
              <a:latin typeface="Myriad Pro" panose="020B0503030403020204" pitchFamily="34" charset="0"/>
            </a:rPr>
            <a:t>association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>
              <a:latin typeface="Myriad Pro" panose="020B0503030403020204" pitchFamily="34" charset="0"/>
            </a:rPr>
            <a:t>1 journée en école en encadrement différencié</a:t>
          </a:r>
        </a:p>
      </dsp:txBody>
      <dsp:txXfrm>
        <a:off x="34175" y="1201125"/>
        <a:ext cx="2428960" cy="2132676"/>
      </dsp:txXfrm>
    </dsp:sp>
    <dsp:sp modelId="{DB338A26-4FDA-45EF-9015-E66E7BCD5FDE}">
      <dsp:nvSpPr>
        <dsp:cNvPr id="0" name=""/>
        <dsp:cNvSpPr/>
      </dsp:nvSpPr>
      <dsp:spPr>
        <a:xfrm>
          <a:off x="2417554" y="612808"/>
          <a:ext cx="5457273" cy="1148536"/>
        </a:xfrm>
        <a:prstGeom prst="rightArrow">
          <a:avLst>
            <a:gd name="adj1" fmla="val 50000"/>
            <a:gd name="adj2" fmla="val 50000"/>
          </a:avLst>
        </a:prstGeom>
        <a:solidFill>
          <a:srgbClr val="8A13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233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>
              <a:latin typeface="Myriad Pro" panose="020B0503030403020204" pitchFamily="34" charset="0"/>
            </a:rPr>
            <a:t>Formation initiale et </a:t>
          </a:r>
          <a:r>
            <a:rPr lang="fr-BE" sz="2200" kern="1200" dirty="0" smtClean="0">
              <a:latin typeface="Myriad Pro" panose="020B0503030403020204" pitchFamily="34" charset="0"/>
            </a:rPr>
            <a:t>continuée</a:t>
          </a:r>
          <a:endParaRPr lang="fr-BE" sz="2200" kern="1200" dirty="0">
            <a:latin typeface="Myriad Pro" panose="020B0503030403020204" pitchFamily="34" charset="0"/>
          </a:endParaRPr>
        </a:p>
      </dsp:txBody>
      <dsp:txXfrm>
        <a:off x="2417554" y="899942"/>
        <a:ext cx="5170139" cy="574268"/>
      </dsp:txXfrm>
    </dsp:sp>
    <dsp:sp modelId="{6B880483-19E5-4C4F-97B2-C431A739C6B4}">
      <dsp:nvSpPr>
        <dsp:cNvPr id="0" name=""/>
        <dsp:cNvSpPr/>
      </dsp:nvSpPr>
      <dsp:spPr>
        <a:xfrm>
          <a:off x="2451743" y="1457979"/>
          <a:ext cx="2428960" cy="2179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>
              <a:solidFill>
                <a:srgbClr val="FF6600"/>
              </a:solidFill>
              <a:latin typeface="Myriad Pro" panose="020B0503030403020204" pitchFamily="34" charset="0"/>
            </a:rPr>
            <a:t>Université d'été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latin typeface="Myriad Pro" panose="020B0503030403020204" pitchFamily="34" charset="0"/>
            </a:rPr>
            <a:t>2 </a:t>
          </a:r>
          <a:r>
            <a:rPr lang="fr-BE" sz="1300" kern="1200" dirty="0">
              <a:latin typeface="Myriad Pro" panose="020B0503030403020204" pitchFamily="34" charset="0"/>
            </a:rPr>
            <a:t>semaines de formation </a:t>
          </a:r>
          <a:r>
            <a:rPr lang="fr-BE" sz="1300" kern="1200" dirty="0" smtClean="0">
              <a:latin typeface="Myriad Pro" panose="020B0503030403020204" pitchFamily="34" charset="0"/>
            </a:rPr>
            <a:t>théorique</a:t>
          </a:r>
          <a:endParaRPr lang="fr-BE" sz="1300" kern="1200" dirty="0">
            <a:latin typeface="Myriad Pro" panose="020B050303040302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>
              <a:solidFill>
                <a:srgbClr val="FF6600"/>
              </a:solidFill>
              <a:latin typeface="Myriad Pro" panose="020B0503030403020204" pitchFamily="34" charset="0"/>
            </a:rPr>
            <a:t>Académie d'été - 200 élèves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>
              <a:latin typeface="Myriad Pro" panose="020B0503030403020204" pitchFamily="34" charset="0"/>
            </a:rPr>
            <a:t>3 semaines de formation pratique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>
              <a:latin typeface="Myriad Pro" panose="020B0503030403020204" pitchFamily="34" charset="0"/>
            </a:rPr>
            <a:t>45 h de cours/enseignant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>
              <a:solidFill>
                <a:srgbClr val="FF6600"/>
              </a:solidFill>
              <a:latin typeface="Myriad Pro" panose="020B0503030403020204" pitchFamily="34" charset="0"/>
            </a:rPr>
            <a:t>Formation continue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>
              <a:latin typeface="Myriad Pro" panose="020B0503030403020204" pitchFamily="34" charset="0"/>
            </a:rPr>
            <a:t>3 weekends/an - Modules </a:t>
          </a:r>
        </a:p>
      </dsp:txBody>
      <dsp:txXfrm>
        <a:off x="2451743" y="1457979"/>
        <a:ext cx="2428960" cy="2179603"/>
      </dsp:txXfrm>
    </dsp:sp>
    <dsp:sp modelId="{FA5FA389-285A-433F-BFFF-AC84FB311344}">
      <dsp:nvSpPr>
        <dsp:cNvPr id="0" name=""/>
        <dsp:cNvSpPr/>
      </dsp:nvSpPr>
      <dsp:spPr>
        <a:xfrm>
          <a:off x="4857920" y="1143757"/>
          <a:ext cx="3028313" cy="1148536"/>
        </a:xfrm>
        <a:prstGeom prst="rightArrow">
          <a:avLst>
            <a:gd name="adj1" fmla="val 50000"/>
            <a:gd name="adj2" fmla="val 5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233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>
              <a:latin typeface="Myriad Pro" panose="020B0503030403020204" pitchFamily="34" charset="0"/>
            </a:rPr>
            <a:t>Accompagnement</a:t>
          </a:r>
        </a:p>
      </dsp:txBody>
      <dsp:txXfrm>
        <a:off x="4857920" y="1430891"/>
        <a:ext cx="2741179" cy="574268"/>
      </dsp:txXfrm>
    </dsp:sp>
    <dsp:sp modelId="{CB4E0EF5-7654-455A-ABEF-DC06A1FD79D1}">
      <dsp:nvSpPr>
        <dsp:cNvPr id="0" name=""/>
        <dsp:cNvSpPr/>
      </dsp:nvSpPr>
      <dsp:spPr>
        <a:xfrm>
          <a:off x="4880703" y="2161345"/>
          <a:ext cx="2428960" cy="2072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>
              <a:solidFill>
                <a:srgbClr val="C00000"/>
              </a:solidFill>
              <a:latin typeface="Myriad Pro" panose="020B0503030403020204" pitchFamily="34" charset="0"/>
            </a:rPr>
            <a:t>Tutorat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latin typeface="Myriad Pro" panose="020B0503030403020204" pitchFamily="34" charset="0"/>
            </a:rPr>
            <a:t>- 2 </a:t>
          </a:r>
          <a:r>
            <a:rPr lang="fr-BE" sz="1300" kern="1200" dirty="0">
              <a:latin typeface="Myriad Pro" panose="020B0503030403020204" pitchFamily="34" charset="0"/>
            </a:rPr>
            <a:t>premières années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latin typeface="Myriad Pro" panose="020B0503030403020204" pitchFamily="34" charset="0"/>
            </a:rPr>
            <a:t>- Visite </a:t>
          </a:r>
          <a:r>
            <a:rPr lang="fr-BE" sz="1300" kern="1200" dirty="0">
              <a:latin typeface="Myriad Pro" panose="020B0503030403020204" pitchFamily="34" charset="0"/>
            </a:rPr>
            <a:t>de classe mensuelle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>
              <a:latin typeface="Myriad Pro" panose="020B0503030403020204" pitchFamily="34" charset="0"/>
            </a:rPr>
            <a:t>- Feedback </a:t>
          </a:r>
          <a:r>
            <a:rPr lang="fr-BE" sz="1300" kern="1200" dirty="0">
              <a:latin typeface="Myriad Pro" panose="020B0503030403020204" pitchFamily="34" charset="0"/>
            </a:rPr>
            <a:t>et Plan d'action</a:t>
          </a:r>
        </a:p>
      </dsp:txBody>
      <dsp:txXfrm>
        <a:off x="4880703" y="2161345"/>
        <a:ext cx="2428960" cy="2072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8B5C4-067E-43BD-9037-C0D59E80F8DF}" type="datetimeFigureOut">
              <a:rPr lang="fr-BE" smtClean="0"/>
              <a:t>4/05/2015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B7689-75A5-42D1-8108-D59DBE72AB8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2352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4C6C0-F9E1-49A3-9A5B-5338F6FE9363}" type="datetimeFigureOut">
              <a:rPr lang="fr-BE" smtClean="0"/>
              <a:t>4/05/2015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5D63-BB74-4B06-8725-ACCB199AFDF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66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75155" y="5498614"/>
            <a:ext cx="6052486" cy="25378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66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75155" y="5498614"/>
            <a:ext cx="6052486" cy="25378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3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 b="46095"/>
          <a:stretch/>
        </p:blipFill>
        <p:spPr>
          <a:xfrm>
            <a:off x="795130" y="314655"/>
            <a:ext cx="10601739" cy="5334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619126"/>
            <a:ext cx="5207000" cy="1285874"/>
          </a:xfr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League Gothic" panose="00000500000000000000" pitchFamily="50" charset="0"/>
              </a:defRPr>
            </a:lvl1pPr>
          </a:lstStyle>
          <a:p>
            <a:pPr lvl="0"/>
            <a:r>
              <a:rPr lang="fr-FR" dirty="0" smtClean="0"/>
              <a:t>TITRE DE VOTRE PRESENTATION</a:t>
            </a:r>
          </a:p>
          <a:p>
            <a:pPr lvl="0"/>
            <a:r>
              <a:rPr lang="fr-FR" dirty="0" smtClean="0"/>
              <a:t>Date, détails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5253062"/>
            <a:ext cx="7112000" cy="17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2615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102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 lang="fr-FR" noProof="0" smtClean="0"/>
              <a:pPr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0131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61985" y="234863"/>
            <a:ext cx="11725485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fr-FR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26136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102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 lang="fr-FR" noProof="0" smtClean="0"/>
              <a:pPr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5274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F72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86F8-DDDE-4F52-BEA6-11BA5C32493B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riangle isocèle 6"/>
          <p:cNvSpPr/>
          <p:nvPr userDrawn="1"/>
        </p:nvSpPr>
        <p:spPr>
          <a:xfrm>
            <a:off x="0" y="6039510"/>
            <a:ext cx="12192000" cy="818490"/>
          </a:xfrm>
          <a:prstGeom prst="triangle">
            <a:avLst>
              <a:gd name="adj" fmla="val 100000"/>
            </a:avLst>
          </a:prstGeom>
          <a:solidFill>
            <a:srgbClr val="00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0" y="6043345"/>
            <a:ext cx="2514602" cy="6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F72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86F8-DDDE-4F52-BEA6-11BA5C32493B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riangle isocèle 8"/>
          <p:cNvSpPr/>
          <p:nvPr userDrawn="1"/>
        </p:nvSpPr>
        <p:spPr>
          <a:xfrm>
            <a:off x="0" y="6039510"/>
            <a:ext cx="12192000" cy="818490"/>
          </a:xfrm>
          <a:prstGeom prst="triangle">
            <a:avLst>
              <a:gd name="adj" fmla="val 100000"/>
            </a:avLst>
          </a:prstGeom>
          <a:solidFill>
            <a:srgbClr val="003F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0" y="6043345"/>
            <a:ext cx="2514602" cy="6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5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F72"/>
                </a:solidFill>
                <a:latin typeface="League Gothic" panose="000005000000000000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662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D44F5A-C466-4F3F-A85E-3ACD1BDCA38C}" type="datetimeFigureOut">
              <a:rPr lang="fr-BE" smtClean="0"/>
              <a:t>4/05/2015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86F8-DDDE-4F52-BEA6-11BA5C32493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390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D44F5A-C466-4F3F-A85E-3ACD1BDCA38C}" type="datetimeFigureOut">
              <a:rPr lang="fr-BE" smtClean="0"/>
              <a:t>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86F8-DDDE-4F52-BEA6-11BA5C32493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750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D44F5A-C466-4F3F-A85E-3ACD1BDCA38C}" type="datetimeFigureOut">
              <a:rPr lang="fr-BE" smtClean="0"/>
              <a:t>4/05/2015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86F8-DDDE-4F52-BEA6-11BA5C32493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445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D44F5A-C466-4F3F-A85E-3ACD1BDCA38C}" type="datetimeFigureOut">
              <a:rPr lang="fr-BE" smtClean="0"/>
              <a:t>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86F8-DDDE-4F52-BEA6-11BA5C32493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495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D44F5A-C466-4F3F-A85E-3ACD1BDCA38C}" type="datetimeFigureOut">
              <a:rPr lang="fr-BE" smtClean="0"/>
              <a:t>4/05/2015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986F8-DDDE-4F52-BEA6-11BA5C32493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616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86F8-DDDE-4F52-BEA6-11BA5C32493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559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F72"/>
          </a:solidFill>
          <a:latin typeface="League Gothic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3" Type="http://schemas.openxmlformats.org/officeDocument/2006/relationships/tags" Target="../tags/tag70.xml"/><Relationship Id="rId21" Type="http://schemas.openxmlformats.org/officeDocument/2006/relationships/slideLayout" Target="../slideLayouts/slideLayout11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12.xml"/><Relationship Id="rId117" Type="http://schemas.openxmlformats.org/officeDocument/2006/relationships/tags" Target="../tags/tag203.xml"/><Relationship Id="rId21" Type="http://schemas.openxmlformats.org/officeDocument/2006/relationships/tags" Target="../tags/tag107.xml"/><Relationship Id="rId42" Type="http://schemas.openxmlformats.org/officeDocument/2006/relationships/tags" Target="../tags/tag128.xml"/><Relationship Id="rId47" Type="http://schemas.openxmlformats.org/officeDocument/2006/relationships/tags" Target="../tags/tag133.xml"/><Relationship Id="rId63" Type="http://schemas.openxmlformats.org/officeDocument/2006/relationships/tags" Target="../tags/tag149.xml"/><Relationship Id="rId68" Type="http://schemas.openxmlformats.org/officeDocument/2006/relationships/tags" Target="../tags/tag154.xml"/><Relationship Id="rId84" Type="http://schemas.openxmlformats.org/officeDocument/2006/relationships/tags" Target="../tags/tag170.xml"/><Relationship Id="rId89" Type="http://schemas.openxmlformats.org/officeDocument/2006/relationships/tags" Target="../tags/tag175.xml"/><Relationship Id="rId112" Type="http://schemas.openxmlformats.org/officeDocument/2006/relationships/tags" Target="../tags/tag198.xml"/><Relationship Id="rId16" Type="http://schemas.openxmlformats.org/officeDocument/2006/relationships/tags" Target="../tags/tag102.xml"/><Relationship Id="rId107" Type="http://schemas.openxmlformats.org/officeDocument/2006/relationships/tags" Target="../tags/tag193.xml"/><Relationship Id="rId11" Type="http://schemas.openxmlformats.org/officeDocument/2006/relationships/tags" Target="../tags/tag97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53" Type="http://schemas.openxmlformats.org/officeDocument/2006/relationships/tags" Target="../tags/tag139.xml"/><Relationship Id="rId58" Type="http://schemas.openxmlformats.org/officeDocument/2006/relationships/tags" Target="../tags/tag144.xml"/><Relationship Id="rId74" Type="http://schemas.openxmlformats.org/officeDocument/2006/relationships/tags" Target="../tags/tag160.xml"/><Relationship Id="rId79" Type="http://schemas.openxmlformats.org/officeDocument/2006/relationships/tags" Target="../tags/tag165.xml"/><Relationship Id="rId102" Type="http://schemas.openxmlformats.org/officeDocument/2006/relationships/tags" Target="../tags/tag188.xml"/><Relationship Id="rId123" Type="http://schemas.openxmlformats.org/officeDocument/2006/relationships/slideLayout" Target="../slideLayouts/slideLayout10.xml"/><Relationship Id="rId5" Type="http://schemas.openxmlformats.org/officeDocument/2006/relationships/tags" Target="../tags/tag91.xml"/><Relationship Id="rId61" Type="http://schemas.openxmlformats.org/officeDocument/2006/relationships/tags" Target="../tags/tag147.xml"/><Relationship Id="rId82" Type="http://schemas.openxmlformats.org/officeDocument/2006/relationships/tags" Target="../tags/tag168.xml"/><Relationship Id="rId90" Type="http://schemas.openxmlformats.org/officeDocument/2006/relationships/tags" Target="../tags/tag176.xml"/><Relationship Id="rId95" Type="http://schemas.openxmlformats.org/officeDocument/2006/relationships/tags" Target="../tags/tag181.xml"/><Relationship Id="rId19" Type="http://schemas.openxmlformats.org/officeDocument/2006/relationships/tags" Target="../tags/tag10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tags" Target="../tags/tag129.xml"/><Relationship Id="rId48" Type="http://schemas.openxmlformats.org/officeDocument/2006/relationships/tags" Target="../tags/tag134.xml"/><Relationship Id="rId56" Type="http://schemas.openxmlformats.org/officeDocument/2006/relationships/tags" Target="../tags/tag142.xml"/><Relationship Id="rId64" Type="http://schemas.openxmlformats.org/officeDocument/2006/relationships/tags" Target="../tags/tag150.xml"/><Relationship Id="rId69" Type="http://schemas.openxmlformats.org/officeDocument/2006/relationships/tags" Target="../tags/tag155.xml"/><Relationship Id="rId77" Type="http://schemas.openxmlformats.org/officeDocument/2006/relationships/tags" Target="../tags/tag163.xml"/><Relationship Id="rId100" Type="http://schemas.openxmlformats.org/officeDocument/2006/relationships/tags" Target="../tags/tag186.xml"/><Relationship Id="rId105" Type="http://schemas.openxmlformats.org/officeDocument/2006/relationships/tags" Target="../tags/tag191.xml"/><Relationship Id="rId113" Type="http://schemas.openxmlformats.org/officeDocument/2006/relationships/tags" Target="../tags/tag199.xml"/><Relationship Id="rId118" Type="http://schemas.openxmlformats.org/officeDocument/2006/relationships/tags" Target="../tags/tag204.xml"/><Relationship Id="rId126" Type="http://schemas.openxmlformats.org/officeDocument/2006/relationships/image" Target="../media/image11.emf"/><Relationship Id="rId8" Type="http://schemas.openxmlformats.org/officeDocument/2006/relationships/tags" Target="../tags/tag94.xml"/><Relationship Id="rId51" Type="http://schemas.openxmlformats.org/officeDocument/2006/relationships/tags" Target="../tags/tag137.xml"/><Relationship Id="rId72" Type="http://schemas.openxmlformats.org/officeDocument/2006/relationships/tags" Target="../tags/tag158.xml"/><Relationship Id="rId80" Type="http://schemas.openxmlformats.org/officeDocument/2006/relationships/tags" Target="../tags/tag166.xml"/><Relationship Id="rId85" Type="http://schemas.openxmlformats.org/officeDocument/2006/relationships/tags" Target="../tags/tag171.xml"/><Relationship Id="rId93" Type="http://schemas.openxmlformats.org/officeDocument/2006/relationships/tags" Target="../tags/tag179.xml"/><Relationship Id="rId98" Type="http://schemas.openxmlformats.org/officeDocument/2006/relationships/tags" Target="../tags/tag184.xml"/><Relationship Id="rId121" Type="http://schemas.openxmlformats.org/officeDocument/2006/relationships/tags" Target="../tags/tag207.xml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tags" Target="../tags/tag132.xml"/><Relationship Id="rId59" Type="http://schemas.openxmlformats.org/officeDocument/2006/relationships/tags" Target="../tags/tag145.xml"/><Relationship Id="rId67" Type="http://schemas.openxmlformats.org/officeDocument/2006/relationships/tags" Target="../tags/tag153.xml"/><Relationship Id="rId103" Type="http://schemas.openxmlformats.org/officeDocument/2006/relationships/tags" Target="../tags/tag189.xml"/><Relationship Id="rId108" Type="http://schemas.openxmlformats.org/officeDocument/2006/relationships/tags" Target="../tags/tag194.xml"/><Relationship Id="rId116" Type="http://schemas.openxmlformats.org/officeDocument/2006/relationships/tags" Target="../tags/tag202.xml"/><Relationship Id="rId124" Type="http://schemas.openxmlformats.org/officeDocument/2006/relationships/notesSlide" Target="../notesSlides/notesSlide2.xml"/><Relationship Id="rId20" Type="http://schemas.openxmlformats.org/officeDocument/2006/relationships/tags" Target="../tags/tag106.xml"/><Relationship Id="rId41" Type="http://schemas.openxmlformats.org/officeDocument/2006/relationships/tags" Target="../tags/tag127.xml"/><Relationship Id="rId54" Type="http://schemas.openxmlformats.org/officeDocument/2006/relationships/tags" Target="../tags/tag140.xml"/><Relationship Id="rId62" Type="http://schemas.openxmlformats.org/officeDocument/2006/relationships/tags" Target="../tags/tag148.xml"/><Relationship Id="rId70" Type="http://schemas.openxmlformats.org/officeDocument/2006/relationships/tags" Target="../tags/tag156.xml"/><Relationship Id="rId75" Type="http://schemas.openxmlformats.org/officeDocument/2006/relationships/tags" Target="../tags/tag161.xml"/><Relationship Id="rId83" Type="http://schemas.openxmlformats.org/officeDocument/2006/relationships/tags" Target="../tags/tag169.xml"/><Relationship Id="rId88" Type="http://schemas.openxmlformats.org/officeDocument/2006/relationships/tags" Target="../tags/tag174.xml"/><Relationship Id="rId91" Type="http://schemas.openxmlformats.org/officeDocument/2006/relationships/tags" Target="../tags/tag177.xml"/><Relationship Id="rId96" Type="http://schemas.openxmlformats.org/officeDocument/2006/relationships/tags" Target="../tags/tag182.xml"/><Relationship Id="rId111" Type="http://schemas.openxmlformats.org/officeDocument/2006/relationships/tags" Target="../tags/tag197.xml"/><Relationship Id="rId1" Type="http://schemas.openxmlformats.org/officeDocument/2006/relationships/vmlDrawing" Target="../drawings/vmlDrawing3.vml"/><Relationship Id="rId6" Type="http://schemas.openxmlformats.org/officeDocument/2006/relationships/tags" Target="../tags/tag92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tags" Target="../tags/tag135.xml"/><Relationship Id="rId57" Type="http://schemas.openxmlformats.org/officeDocument/2006/relationships/tags" Target="../tags/tag143.xml"/><Relationship Id="rId106" Type="http://schemas.openxmlformats.org/officeDocument/2006/relationships/tags" Target="../tags/tag192.xml"/><Relationship Id="rId114" Type="http://schemas.openxmlformats.org/officeDocument/2006/relationships/tags" Target="../tags/tag200.xml"/><Relationship Id="rId119" Type="http://schemas.openxmlformats.org/officeDocument/2006/relationships/tags" Target="../tags/tag205.xml"/><Relationship Id="rId10" Type="http://schemas.openxmlformats.org/officeDocument/2006/relationships/tags" Target="../tags/tag96.xml"/><Relationship Id="rId31" Type="http://schemas.openxmlformats.org/officeDocument/2006/relationships/tags" Target="../tags/tag117.xml"/><Relationship Id="rId44" Type="http://schemas.openxmlformats.org/officeDocument/2006/relationships/tags" Target="../tags/tag130.xml"/><Relationship Id="rId52" Type="http://schemas.openxmlformats.org/officeDocument/2006/relationships/tags" Target="../tags/tag138.xml"/><Relationship Id="rId60" Type="http://schemas.openxmlformats.org/officeDocument/2006/relationships/tags" Target="../tags/tag146.xml"/><Relationship Id="rId65" Type="http://schemas.openxmlformats.org/officeDocument/2006/relationships/tags" Target="../tags/tag151.xml"/><Relationship Id="rId73" Type="http://schemas.openxmlformats.org/officeDocument/2006/relationships/tags" Target="../tags/tag159.xml"/><Relationship Id="rId78" Type="http://schemas.openxmlformats.org/officeDocument/2006/relationships/tags" Target="../tags/tag164.xml"/><Relationship Id="rId81" Type="http://schemas.openxmlformats.org/officeDocument/2006/relationships/tags" Target="../tags/tag167.xml"/><Relationship Id="rId86" Type="http://schemas.openxmlformats.org/officeDocument/2006/relationships/tags" Target="../tags/tag172.xml"/><Relationship Id="rId94" Type="http://schemas.openxmlformats.org/officeDocument/2006/relationships/tags" Target="../tags/tag180.xml"/><Relationship Id="rId99" Type="http://schemas.openxmlformats.org/officeDocument/2006/relationships/tags" Target="../tags/tag185.xml"/><Relationship Id="rId101" Type="http://schemas.openxmlformats.org/officeDocument/2006/relationships/tags" Target="../tags/tag187.xml"/><Relationship Id="rId122" Type="http://schemas.openxmlformats.org/officeDocument/2006/relationships/tags" Target="../tags/tag208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9" Type="http://schemas.openxmlformats.org/officeDocument/2006/relationships/tags" Target="../tags/tag125.xml"/><Relationship Id="rId109" Type="http://schemas.openxmlformats.org/officeDocument/2006/relationships/tags" Target="../tags/tag195.xml"/><Relationship Id="rId34" Type="http://schemas.openxmlformats.org/officeDocument/2006/relationships/tags" Target="../tags/tag120.xml"/><Relationship Id="rId50" Type="http://schemas.openxmlformats.org/officeDocument/2006/relationships/tags" Target="../tags/tag136.xml"/><Relationship Id="rId55" Type="http://schemas.openxmlformats.org/officeDocument/2006/relationships/tags" Target="../tags/tag141.xml"/><Relationship Id="rId76" Type="http://schemas.openxmlformats.org/officeDocument/2006/relationships/tags" Target="../tags/tag162.xml"/><Relationship Id="rId97" Type="http://schemas.openxmlformats.org/officeDocument/2006/relationships/tags" Target="../tags/tag183.xml"/><Relationship Id="rId104" Type="http://schemas.openxmlformats.org/officeDocument/2006/relationships/tags" Target="../tags/tag190.xml"/><Relationship Id="rId120" Type="http://schemas.openxmlformats.org/officeDocument/2006/relationships/tags" Target="../tags/tag206.xml"/><Relationship Id="rId125" Type="http://schemas.openxmlformats.org/officeDocument/2006/relationships/oleObject" Target="../embeddings/oleObject3.bin"/><Relationship Id="rId7" Type="http://schemas.openxmlformats.org/officeDocument/2006/relationships/tags" Target="../tags/tag93.xml"/><Relationship Id="rId71" Type="http://schemas.openxmlformats.org/officeDocument/2006/relationships/tags" Target="../tags/tag157.xml"/><Relationship Id="rId92" Type="http://schemas.openxmlformats.org/officeDocument/2006/relationships/tags" Target="../tags/tag178.xml"/><Relationship Id="rId2" Type="http://schemas.openxmlformats.org/officeDocument/2006/relationships/tags" Target="../tags/tag88.xml"/><Relationship Id="rId29" Type="http://schemas.openxmlformats.org/officeDocument/2006/relationships/tags" Target="../tags/tag115.xml"/><Relationship Id="rId24" Type="http://schemas.openxmlformats.org/officeDocument/2006/relationships/tags" Target="../tags/tag110.xml"/><Relationship Id="rId40" Type="http://schemas.openxmlformats.org/officeDocument/2006/relationships/tags" Target="../tags/tag126.xml"/><Relationship Id="rId45" Type="http://schemas.openxmlformats.org/officeDocument/2006/relationships/tags" Target="../tags/tag131.xml"/><Relationship Id="rId66" Type="http://schemas.openxmlformats.org/officeDocument/2006/relationships/tags" Target="../tags/tag152.xml"/><Relationship Id="rId87" Type="http://schemas.openxmlformats.org/officeDocument/2006/relationships/tags" Target="../tags/tag173.xml"/><Relationship Id="rId110" Type="http://schemas.openxmlformats.org/officeDocument/2006/relationships/tags" Target="../tags/tag196.xml"/><Relationship Id="rId115" Type="http://schemas.openxmlformats.org/officeDocument/2006/relationships/tags" Target="../tags/tag2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10" Type="http://schemas.openxmlformats.org/officeDocument/2006/relationships/tags" Target="../tags/tag22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5" Type="http://schemas.openxmlformats.org/officeDocument/2006/relationships/tags" Target="../tags/tag23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2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7" Type="http://schemas.openxmlformats.org/officeDocument/2006/relationships/image" Target="../media/image13.gif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1.xml"/><Relationship Id="rId4" Type="http://schemas.openxmlformats.org/officeDocument/2006/relationships/tags" Target="../tags/tag2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image" Target="../media/image6.emf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7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oleObject" Target="../embeddings/oleObject2.bin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10.emf"/><Relationship Id="rId2" Type="http://schemas.openxmlformats.org/officeDocument/2006/relationships/tags" Target="../tags/tag55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3.xml"/><Relationship Id="rId19" Type="http://schemas.openxmlformats.org/officeDocument/2006/relationships/image" Target="../media/image8.emf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7279" y="218938"/>
            <a:ext cx="5898525" cy="1616767"/>
          </a:xfrm>
        </p:spPr>
        <p:txBody>
          <a:bodyPr>
            <a:normAutofit/>
          </a:bodyPr>
          <a:lstStyle/>
          <a:p>
            <a:pPr algn="l"/>
            <a:r>
              <a:rPr lang="fr-BE" sz="4400" dirty="0" smtClean="0">
                <a:solidFill>
                  <a:schemeClr val="bg1"/>
                </a:solidFill>
              </a:rPr>
              <a:t>P&amp;V</a:t>
            </a:r>
            <a:br>
              <a:rPr lang="fr-BE" sz="4400" dirty="0" smtClean="0">
                <a:solidFill>
                  <a:schemeClr val="bg1"/>
                </a:solidFill>
              </a:rPr>
            </a:br>
            <a:r>
              <a:rPr lang="fr-BE" sz="4400" dirty="0" smtClean="0">
                <a:solidFill>
                  <a:schemeClr val="bg1"/>
                </a:solidFill>
              </a:rPr>
              <a:t>Le 5 mai 2015</a:t>
            </a:r>
            <a:endParaRPr lang="fr-BE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5751" y="234864"/>
            <a:ext cx="8793595" cy="664797"/>
          </a:xfrm>
        </p:spPr>
        <p:txBody>
          <a:bodyPr/>
          <a:lstStyle/>
          <a:p>
            <a:pPr lvl="0"/>
            <a:r>
              <a:rPr lang="fr-FR" sz="2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La qualité des enseignants est un facteur clé </a:t>
            </a:r>
            <a:br>
              <a:rPr lang="fr-FR" sz="2400" dirty="0" smtClean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pour expliquer les différences de niveau entre les élèves</a:t>
            </a:r>
            <a:endParaRPr lang="fr-FR" sz="240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42C328C1-A84F-4A39-A664-DBA00541A8C6}" type="slidenum">
              <a:rPr lang="fr-FR" noProof="0" smtClean="0">
                <a:latin typeface="Myriad Pro" panose="020B0503030403020204" pitchFamily="34" charset="0"/>
              </a:rPr>
              <a:pPr/>
              <a:t>10</a:t>
            </a:fld>
            <a:endParaRPr lang="fr-FR" noProof="0" dirty="0">
              <a:latin typeface="Myriad Pro" panose="020B0503030403020204" pitchFamily="34" charset="0"/>
            </a:endParaRPr>
          </a:p>
        </p:txBody>
      </p:sp>
      <p:sp>
        <p:nvSpPr>
          <p:cNvPr id="6" name="McK 5. Source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45751" y="6564117"/>
            <a:ext cx="7002157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fr-FR" sz="1020">
                <a:solidFill>
                  <a:srgbClr val="000000"/>
                </a:solidFill>
                <a:latin typeface="Myriad Pro" panose="020B0503030403020204" pitchFamily="34" charset="0"/>
              </a:rPr>
              <a:t>SOURCE: </a:t>
            </a:r>
            <a:r>
              <a:rPr lang="fr-FR" sz="1020" i="1">
                <a:latin typeface="Myriad Pro" panose="020B0503030403020204" pitchFamily="34" charset="0"/>
              </a:rPr>
              <a:t>Les clés du succès des systèmes scolaires les plus performants</a:t>
            </a:r>
            <a:r>
              <a:rPr lang="fr-FR" sz="1020">
                <a:latin typeface="Myriad Pro" panose="020B0503030403020204" pitchFamily="34" charset="0"/>
              </a:rPr>
              <a:t>, McKinsey 2007</a:t>
            </a:r>
            <a:endParaRPr lang="fr-FR" sz="1020" dirty="0">
              <a:latin typeface="Myriad Pro" panose="020B0503030403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6106" y="3049981"/>
            <a:ext cx="181249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>
                <a:latin typeface="Myriad Pro" panose="020B0503030403020204" pitchFamily="34" charset="0"/>
                <a:cs typeface="Arial" pitchFamily="34" charset="0"/>
              </a:rPr>
              <a:t>50</a:t>
            </a:r>
            <a:r>
              <a:rPr lang="fr-FR" sz="1632" baseline="30000">
                <a:latin typeface="Myriad Pro" panose="020B0503030403020204" pitchFamily="34" charset="0"/>
                <a:cs typeface="Arial" pitchFamily="34" charset="0"/>
              </a:rPr>
              <a:t>ème</a:t>
            </a:r>
            <a:r>
              <a:rPr lang="fr-FR" sz="1632">
                <a:latin typeface="Myriad Pro" panose="020B0503030403020204" pitchFamily="34" charset="0"/>
                <a:cs typeface="Arial" pitchFamily="34" charset="0"/>
              </a:rPr>
              <a:t> rang centile </a:t>
            </a:r>
            <a:endParaRPr lang="fr-FR" sz="1837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64877" y="2588353"/>
            <a:ext cx="1755803" cy="5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 b="1">
                <a:solidFill>
                  <a:schemeClr val="hlink"/>
                </a:solidFill>
                <a:latin typeface="Myriad Pro" panose="020B0503030403020204" pitchFamily="34" charset="0"/>
                <a:cs typeface="Arial" pitchFamily="34" charset="0"/>
              </a:rPr>
              <a:t>Ecart: </a:t>
            </a:r>
            <a:br>
              <a:rPr lang="fr-FR" sz="1632" b="1">
                <a:solidFill>
                  <a:schemeClr val="hlink"/>
                </a:solidFill>
                <a:latin typeface="Myriad Pro" panose="020B0503030403020204" pitchFamily="34" charset="0"/>
                <a:cs typeface="Arial" pitchFamily="34" charset="0"/>
              </a:rPr>
            </a:br>
            <a:r>
              <a:rPr lang="fr-FR" sz="1632" b="1">
                <a:solidFill>
                  <a:schemeClr val="hlink"/>
                </a:solidFill>
                <a:latin typeface="Myriad Pro" panose="020B0503030403020204" pitchFamily="34" charset="0"/>
                <a:cs typeface="Arial" pitchFamily="34" charset="0"/>
              </a:rPr>
              <a:t>53 rangs centiles</a:t>
            </a:r>
            <a:endParaRPr lang="fr-FR" sz="1837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55694" y="966808"/>
            <a:ext cx="2329193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 b="1" dirty="0">
                <a:solidFill>
                  <a:schemeClr val="accent4"/>
                </a:solidFill>
                <a:latin typeface="Myriad Pro" panose="020B0503030403020204" pitchFamily="34" charset="0"/>
                <a:cs typeface="Arial" pitchFamily="34" charset="0"/>
              </a:rPr>
              <a:t>Résultats des élèves</a:t>
            </a:r>
            <a:endParaRPr lang="fr-FR" sz="1837" dirty="0">
              <a:solidFill>
                <a:schemeClr val="accent4"/>
              </a:solidFill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98315" y="5100579"/>
            <a:ext cx="75804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 b="1">
                <a:latin typeface="Myriad Pro" panose="020B0503030403020204" pitchFamily="34" charset="0"/>
                <a:cs typeface="Arial" pitchFamily="34" charset="0"/>
              </a:rPr>
              <a:t>8 ans</a:t>
            </a:r>
            <a:endParaRPr lang="fr-FR" sz="1837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54581" y="5097339"/>
            <a:ext cx="81635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 b="1">
                <a:latin typeface="Myriad Pro" panose="020B0503030403020204" pitchFamily="34" charset="0"/>
                <a:cs typeface="Arial" pitchFamily="34" charset="0"/>
              </a:rPr>
              <a:t>11 ans</a:t>
            </a:r>
            <a:endParaRPr lang="fr-FR" sz="1837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5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 flipV="1">
            <a:off x="3770856" y="1284459"/>
            <a:ext cx="0" cy="3733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fr-FR" sz="1837">
              <a:latin typeface="Myriad Pro" panose="020B0503030403020204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>
            <a:off x="3770857" y="5017970"/>
            <a:ext cx="45174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fr-FR" sz="1837">
              <a:latin typeface="Myriad Pro" panose="020B0503030403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81845" y="1726649"/>
            <a:ext cx="1703972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>
                <a:latin typeface="Myriad Pro" panose="020B0503030403020204" pitchFamily="34" charset="0"/>
                <a:cs typeface="Arial" pitchFamily="34" charset="0"/>
              </a:rPr>
              <a:t>90</a:t>
            </a:r>
            <a:r>
              <a:rPr lang="fr-FR" sz="1632" baseline="30000">
                <a:latin typeface="Myriad Pro" panose="020B0503030403020204" pitchFamily="34" charset="0"/>
                <a:cs typeface="Arial" pitchFamily="34" charset="0"/>
              </a:rPr>
              <a:t>ème</a:t>
            </a:r>
            <a:r>
              <a:rPr lang="fr-FR" sz="1632">
                <a:latin typeface="Myriad Pro" panose="020B0503030403020204" pitchFamily="34" charset="0"/>
                <a:cs typeface="Arial" pitchFamily="34" charset="0"/>
              </a:rPr>
              <a:t> rang centile</a:t>
            </a:r>
            <a:endParaRPr lang="fr-FR" sz="1837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 flipV="1">
            <a:off x="3770857" y="1851369"/>
            <a:ext cx="4331198" cy="134600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fr-FR" sz="1837">
              <a:latin typeface="Myriad Pro" panose="020B0503030403020204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1041575">
            <a:off x="3801631" y="2172839"/>
            <a:ext cx="4187041" cy="25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>
                <a:latin typeface="Myriad Pro" panose="020B0503030403020204" pitchFamily="34" charset="0"/>
                <a:cs typeface="Arial" pitchFamily="34" charset="0"/>
              </a:rPr>
              <a:t>Elèves avec un enseignant de grande qualité</a:t>
            </a:r>
            <a:endParaRPr lang="fr-FR" sz="1837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821838" y="2345391"/>
            <a:ext cx="476205" cy="1064173"/>
          </a:xfrm>
          <a:prstGeom prst="upDownArrow">
            <a:avLst>
              <a:gd name="adj1" fmla="val 50000"/>
              <a:gd name="adj2" fmla="val 4469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fr-FR" sz="1837">
              <a:latin typeface="Myriad Pro" panose="020B0503030403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81845" y="3668724"/>
            <a:ext cx="1703972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>
                <a:latin typeface="Myriad Pro" panose="020B0503030403020204" pitchFamily="34" charset="0"/>
                <a:cs typeface="Arial" pitchFamily="34" charset="0"/>
              </a:rPr>
              <a:t>37</a:t>
            </a:r>
            <a:r>
              <a:rPr lang="fr-FR" sz="1632" baseline="30000">
                <a:latin typeface="Myriad Pro" panose="020B0503030403020204" pitchFamily="34" charset="0"/>
                <a:cs typeface="Arial" pitchFamily="34" charset="0"/>
              </a:rPr>
              <a:t>ème</a:t>
            </a:r>
            <a:r>
              <a:rPr lang="fr-FR" sz="1632">
                <a:latin typeface="Myriad Pro" panose="020B0503030403020204" pitchFamily="34" charset="0"/>
                <a:cs typeface="Arial" pitchFamily="34" charset="0"/>
              </a:rPr>
              <a:t> rang centile </a:t>
            </a:r>
            <a:endParaRPr lang="fr-FR" sz="1837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gray">
          <a:xfrm>
            <a:off x="3770856" y="3197377"/>
            <a:ext cx="4371691" cy="568531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fr-FR" sz="1837">
              <a:latin typeface="Myriad Pro" panose="020B0503030403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421302">
            <a:off x="3861562" y="3611862"/>
            <a:ext cx="4509370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>
                <a:latin typeface="Myriad Pro" panose="020B0503030403020204" pitchFamily="34" charset="0"/>
                <a:cs typeface="Arial" pitchFamily="34" charset="0"/>
              </a:rPr>
              <a:t>Elèves avec un enseignant de moindre qualité</a:t>
            </a:r>
            <a:endParaRPr lang="fr-FR" sz="1837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24" name="Oval 1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667193" y="3103432"/>
            <a:ext cx="194369" cy="181411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fr-FR" sz="1837">
              <a:latin typeface="Myriad Pro" panose="020B0503030403020204" pitchFamily="34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93609" y="4845255"/>
            <a:ext cx="2000384" cy="3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  <a:spAutoFit/>
          </a:bodyPr>
          <a:lstStyle/>
          <a:p>
            <a:pPr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632" b="1" dirty="0">
                <a:solidFill>
                  <a:schemeClr val="accent4"/>
                </a:solidFill>
                <a:latin typeface="Myriad Pro" panose="020B0503030403020204" pitchFamily="34" charset="0"/>
                <a:cs typeface="Arial" pitchFamily="34" charset="0"/>
              </a:rPr>
              <a:t>Age des élèves</a:t>
            </a:r>
            <a:endParaRPr lang="fr-FR" sz="1837" dirty="0">
              <a:solidFill>
                <a:schemeClr val="accent4"/>
              </a:solidFill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05335" y="5495324"/>
            <a:ext cx="8388658" cy="807578"/>
          </a:xfrm>
          <a:prstGeom prst="roundRect">
            <a:avLst>
              <a:gd name="adj" fmla="val 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472" tIns="73462" rIns="73462" bIns="7346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32962" fontAlgn="base">
              <a:spcBef>
                <a:spcPct val="0"/>
              </a:spcBef>
              <a:spcAft>
                <a:spcPct val="0"/>
              </a:spcAft>
            </a:pPr>
            <a:r>
              <a:rPr lang="fr-FR" sz="1428" b="1" dirty="0">
                <a:solidFill>
                  <a:schemeClr val="bg1"/>
                </a:solidFill>
                <a:latin typeface="Myriad Pro" panose="020B0503030403020204" pitchFamily="34" charset="0"/>
                <a:cs typeface="Arial" pitchFamily="34" charset="0"/>
              </a:rPr>
              <a:t>Qualité d’un enseignant:</a:t>
            </a:r>
            <a:r>
              <a:rPr lang="fr-FR" sz="1428" dirty="0">
                <a:solidFill>
                  <a:schemeClr val="bg1"/>
                </a:solidFill>
                <a:latin typeface="Myriad Pro" panose="020B0503030403020204" pitchFamily="34" charset="0"/>
                <a:cs typeface="Arial" pitchFamily="34" charset="0"/>
              </a:rPr>
              <a:t> maîtrise des compétences dans les matières à enseigner, motivation à enseigner, compétences de communication et d’intelligence émotionnelle, aptitude à la résolution de problèmes, capacité et volonté de se remettre en question en cours de carrière, travail en équipe …</a:t>
            </a:r>
            <a:endParaRPr lang="fr-FR" sz="1837" dirty="0">
              <a:latin typeface="Myriad Pro" panose="020B0503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4270" y="1"/>
          <a:ext cx="16197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think-cell Slide" r:id="rId125" imgW="270" imgH="270" progId="TCLayout.ActiveDocument.1">
                  <p:embed/>
                </p:oleObj>
              </mc:Choice>
              <mc:Fallback>
                <p:oleObj name="think-cell Slide" r:id="rId1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6"/>
                      <a:stretch>
                        <a:fillRect/>
                      </a:stretch>
                    </p:blipFill>
                    <p:spPr>
                      <a:xfrm>
                        <a:off x="1524270" y="1"/>
                        <a:ext cx="16197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645768" y="234881"/>
            <a:ext cx="8793595" cy="596653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Myriad Pro" panose="020B0503030403020204" pitchFamily="34" charset="0"/>
              </a:rPr>
              <a:t>Améliorer l’enseignement en </a:t>
            </a:r>
            <a:r>
              <a:rPr lang="fr-FR" sz="2400" dirty="0" err="1" smtClean="0">
                <a:solidFill>
                  <a:schemeClr val="tx1"/>
                </a:solidFill>
                <a:latin typeface="Myriad Pro" panose="020B0503030403020204" pitchFamily="34" charset="0"/>
              </a:rPr>
              <a:t>FWB</a:t>
            </a:r>
            <a:r>
              <a:rPr lang="fr-FR" sz="2400" dirty="0" smtClean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Myriad Pro" panose="020B0503030403020204" pitchFamily="34" charset="0"/>
              </a:rPr>
              <a:t>aurait un impact important sur 6 dimensions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42C328C1-A84F-4A39-A664-DBA00541A8C6}" type="slidenum">
              <a:rPr lang="fr-FR" smtClean="0">
                <a:latin typeface="Myriad Pro" panose="020B0503030403020204" pitchFamily="34" charset="0"/>
              </a:rPr>
              <a:pPr/>
              <a:t>11</a:t>
            </a:fld>
            <a:endParaRPr lang="fr-FR">
              <a:latin typeface="Myriad Pro" panose="020B0503030403020204" pitchFamily="34" charset="0"/>
            </a:endParaRPr>
          </a:p>
        </p:txBody>
      </p:sp>
      <p:sp>
        <p:nvSpPr>
          <p:cNvPr id="6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45751" y="6564117"/>
            <a:ext cx="7002157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fr-FR" sz="1020" dirty="0">
                <a:solidFill>
                  <a:srgbClr val="000000"/>
                </a:solidFill>
                <a:latin typeface="Myriad Pro" panose="020B0503030403020204" pitchFamily="34" charset="0"/>
              </a:rPr>
              <a:t>SOURCE: </a:t>
            </a:r>
            <a:r>
              <a:rPr lang="en-GB" sz="1020" dirty="0">
                <a:solidFill>
                  <a:srgbClr val="000000"/>
                </a:solidFill>
                <a:latin typeface="Myriad Pro" panose="020B0503030403020204" pitchFamily="34" charset="0"/>
              </a:rPr>
              <a:t>analyse McKinsey &amp; Company</a:t>
            </a:r>
            <a:r>
              <a:rPr lang="fr-FR" sz="1020" dirty="0">
                <a:latin typeface="Myriad Pro" panose="020B0503030403020204" pitchFamily="34" charset="0"/>
              </a:rPr>
              <a:t>; </a:t>
            </a:r>
            <a:r>
              <a:rPr lang="fr-FR" sz="1020" dirty="0">
                <a:solidFill>
                  <a:srgbClr val="000000"/>
                </a:solidFill>
                <a:latin typeface="Myriad Pro" panose="020B0503030403020204" pitchFamily="34" charset="0"/>
              </a:rPr>
              <a:t>Les indicateurs de l’Enseignement 2012 ( </a:t>
            </a:r>
            <a:r>
              <a:rPr lang="fr-FR" sz="1020" dirty="0" err="1">
                <a:solidFill>
                  <a:srgbClr val="000000"/>
                </a:solidFill>
                <a:latin typeface="Myriad Pro" panose="020B0503030403020204" pitchFamily="34" charset="0"/>
              </a:rPr>
              <a:t>FWB</a:t>
            </a:r>
            <a:r>
              <a:rPr lang="fr-FR" sz="1020" dirty="0">
                <a:solidFill>
                  <a:srgbClr val="000000"/>
                </a:solidFill>
                <a:latin typeface="Myriad Pro" panose="020B0503030403020204" pitchFamily="34" charset="0"/>
              </a:rPr>
              <a:t>) ; </a:t>
            </a:r>
            <a:r>
              <a:rPr lang="fr-FR" sz="1020" dirty="0" err="1">
                <a:solidFill>
                  <a:srgbClr val="000000"/>
                </a:solidFill>
                <a:latin typeface="Myriad Pro" panose="020B0503030403020204" pitchFamily="34" charset="0"/>
              </a:rPr>
              <a:t>OECD</a:t>
            </a:r>
            <a:r>
              <a:rPr lang="fr-FR" sz="102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endParaRPr lang="fr-FR" sz="1020" dirty="0">
              <a:latin typeface="Myriad Pro" panose="020B0503030403020204" pitchFamily="34" charset="0"/>
            </a:endParaRPr>
          </a:p>
        </p:txBody>
      </p:sp>
      <p:sp>
        <p:nvSpPr>
          <p:cNvPr id="133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29501" y="1954144"/>
            <a:ext cx="3729927" cy="342063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fr-FR" sz="1837">
              <a:latin typeface="Myriad Pro" panose="020B0503030403020204" pitchFamily="34" charset="0"/>
            </a:endParaRPr>
          </a:p>
        </p:txBody>
      </p:sp>
      <p:sp>
        <p:nvSpPr>
          <p:cNvPr id="155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039376" y="2064901"/>
            <a:ext cx="2094439" cy="15032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333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31383">
              <a:lnSpc>
                <a:spcPts val="1714"/>
              </a:lnSpc>
            </a:pPr>
            <a:endParaRPr lang="fr-FR" sz="1428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69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039376" y="3713269"/>
            <a:ext cx="2094439" cy="15032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333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31383">
              <a:lnSpc>
                <a:spcPts val="1714"/>
              </a:lnSpc>
            </a:pPr>
            <a:endParaRPr lang="fr-FR" sz="1428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83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219696" y="4575384"/>
            <a:ext cx="2094439" cy="15032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333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31383">
              <a:lnSpc>
                <a:spcPts val="1714"/>
              </a:lnSpc>
            </a:pPr>
            <a:endParaRPr lang="fr-FR" sz="1428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62" name="Oval 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433256" y="2064901"/>
            <a:ext cx="2094439" cy="15032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333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31383">
              <a:lnSpc>
                <a:spcPts val="1714"/>
              </a:lnSpc>
            </a:pPr>
            <a:endParaRPr lang="fr-FR" sz="1428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76" name="Oval 9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433256" y="3713269"/>
            <a:ext cx="2094439" cy="15032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333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31383">
              <a:lnSpc>
                <a:spcPts val="1714"/>
              </a:lnSpc>
            </a:pPr>
            <a:endParaRPr lang="fr-FR" sz="1428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195" name="Oval 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242016" y="1254193"/>
            <a:ext cx="2094439" cy="15032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333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31383">
              <a:lnSpc>
                <a:spcPts val="1714"/>
              </a:lnSpc>
            </a:pPr>
            <a:endParaRPr lang="fr-FR" sz="1428">
              <a:latin typeface="Myriad Pro" panose="020B0503030403020204" pitchFamily="34" charset="0"/>
              <a:cs typeface="Arial" pitchFamily="34" charset="0"/>
            </a:endParaRPr>
          </a:p>
        </p:txBody>
      </p:sp>
      <p:grpSp>
        <p:nvGrpSpPr>
          <p:cNvPr id="61" name="Group 60"/>
          <p:cNvGrpSpPr/>
          <p:nvPr>
            <p:custDataLst>
              <p:tags r:id="rId13"/>
            </p:custDataLst>
          </p:nvPr>
        </p:nvGrpSpPr>
        <p:grpSpPr>
          <a:xfrm>
            <a:off x="1711173" y="862249"/>
            <a:ext cx="8728173" cy="5491798"/>
            <a:chOff x="183182" y="713003"/>
            <a:chExt cx="8554418" cy="5382471"/>
          </a:xfrm>
        </p:grpSpPr>
        <p:sp>
          <p:nvSpPr>
            <p:cNvPr id="62" name="AutoShap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847396" y="1783162"/>
              <a:ext cx="3655674" cy="33525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fr-FR" sz="1837">
                <a:latin typeface="Myriad Pro" panose="020B0503030403020204" pitchFamily="34" charset="0"/>
              </a:endParaRPr>
            </a:p>
          </p:txBody>
        </p:sp>
        <p:grpSp>
          <p:nvGrpSpPr>
            <p:cNvPr id="63" name="Group 62"/>
            <p:cNvGrpSpPr/>
            <p:nvPr>
              <p:custDataLst>
                <p:tags r:id="rId51"/>
              </p:custDataLst>
            </p:nvPr>
          </p:nvGrpSpPr>
          <p:grpSpPr>
            <a:xfrm>
              <a:off x="5405315" y="1891713"/>
              <a:ext cx="2052744" cy="1473363"/>
              <a:chOff x="5369502" y="1921098"/>
              <a:chExt cx="1850480" cy="1328186"/>
            </a:xfrm>
          </p:grpSpPr>
          <p:grpSp>
            <p:nvGrpSpPr>
              <p:cNvPr id="152" name="Group 12"/>
              <p:cNvGrpSpPr>
                <a:grpSpLocks/>
              </p:cNvGrpSpPr>
              <p:nvPr>
                <p:custDataLst>
                  <p:tags r:id="rId115"/>
                </p:custDataLst>
              </p:nvPr>
            </p:nvGrpSpPr>
            <p:grpSpPr bwMode="auto">
              <a:xfrm>
                <a:off x="5369502" y="1921098"/>
                <a:ext cx="1850480" cy="1328186"/>
                <a:chOff x="5510" y="3859"/>
                <a:chExt cx="1334" cy="1334"/>
              </a:xfrm>
            </p:grpSpPr>
            <p:sp>
              <p:nvSpPr>
                <p:cNvPr id="154" name="Oval 9"/>
                <p:cNvSpPr>
                  <a:spLocks noChangeArrowheads="1"/>
                </p:cNvSpPr>
                <p:nvPr>
                  <p:custDataLst>
                    <p:tags r:id="rId117"/>
                  </p:custDataLst>
                </p:nvPr>
              </p:nvSpPr>
              <p:spPr bwMode="gray">
                <a:xfrm>
                  <a:off x="5510" y="3859"/>
                  <a:ext cx="1334" cy="133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454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1383">
                    <a:lnSpc>
                      <a:spcPts val="1714"/>
                    </a:lnSpc>
                  </a:pPr>
                  <a:endParaRPr lang="fr-FR" sz="1428">
                    <a:latin typeface="Myriad Pro" panose="020B0503030403020204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56" name="Group 10"/>
                <p:cNvGrpSpPr>
                  <a:grpSpLocks/>
                </p:cNvGrpSpPr>
                <p:nvPr>
                  <p:custDataLst>
                    <p:tags r:id="rId118"/>
                  </p:custDataLst>
                </p:nvPr>
              </p:nvGrpSpPr>
              <p:grpSpPr bwMode="auto">
                <a:xfrm>
                  <a:off x="5589" y="3935"/>
                  <a:ext cx="1176" cy="1182"/>
                  <a:chOff x="2201" y="2056"/>
                  <a:chExt cx="676" cy="680"/>
                </a:xfrm>
              </p:grpSpPr>
              <p:sp>
                <p:nvSpPr>
                  <p:cNvPr id="158" name="Oval 11"/>
                  <p:cNvSpPr>
                    <a:spLocks noChangeArrowheads="1"/>
                  </p:cNvSpPr>
                  <p:nvPr>
                    <p:custDataLst>
                      <p:tags r:id="rId119"/>
                    </p:custDataLst>
                  </p:nvPr>
                </p:nvSpPr>
                <p:spPr bwMode="gray">
                  <a:xfrm>
                    <a:off x="2201" y="2056"/>
                    <a:ext cx="677" cy="6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69804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horz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Oval 12"/>
                  <p:cNvSpPr>
                    <a:spLocks noChangeArrowheads="1"/>
                  </p:cNvSpPr>
                  <p:nvPr>
                    <p:custDataLst>
                      <p:tags r:id="rId120"/>
                    </p:custDataLst>
                  </p:nvPr>
                </p:nvSpPr>
                <p:spPr bwMode="gray">
                  <a:xfrm>
                    <a:off x="2209" y="2060"/>
                    <a:ext cx="657" cy="6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60392"/>
                          <a:invGamma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0" name="Oval 13"/>
                  <p:cNvSpPr>
                    <a:spLocks noChangeArrowheads="1"/>
                  </p:cNvSpPr>
                  <p:nvPr>
                    <p:custDataLst>
                      <p:tags r:id="rId121"/>
                    </p:custDataLst>
                  </p:nvPr>
                </p:nvSpPr>
                <p:spPr bwMode="gray">
                  <a:xfrm>
                    <a:off x="2229" y="2065"/>
                    <a:ext cx="621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95294"/>
                          <a:invGamma/>
                        </a:schemeClr>
                      </a:gs>
                      <a:gs pos="100000">
                        <a:schemeClr val="accent1">
                          <a:alpha val="4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Oval 14"/>
                  <p:cNvSpPr>
                    <a:spLocks noChangeArrowheads="1"/>
                  </p:cNvSpPr>
                  <p:nvPr>
                    <p:custDataLst>
                      <p:tags r:id="rId122"/>
                    </p:custDataLst>
                  </p:nvPr>
                </p:nvSpPr>
                <p:spPr bwMode="gray">
                  <a:xfrm>
                    <a:off x="2259" y="2073"/>
                    <a:ext cx="555" cy="5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tint val="34902"/>
                          <a:invGamma/>
                        </a:schemeClr>
                      </a:gs>
                      <a:gs pos="100000">
                        <a:schemeClr val="accent1">
                          <a:alpha val="3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53" name="Rectangle 47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5552145" y="2290399"/>
                <a:ext cx="1468444" cy="589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Renforcer </a:t>
                </a:r>
                <a:b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</a:br>
                <a: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la cohésion </a:t>
                </a:r>
                <a:b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</a:br>
                <a: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sociale</a:t>
                </a:r>
                <a:endParaRPr lang="fr-FR" sz="1428" dirty="0">
                  <a:solidFill>
                    <a:schemeClr val="accent4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>
              <p:custDataLst>
                <p:tags r:id="rId52"/>
              </p:custDataLst>
            </p:nvPr>
          </p:nvGrpSpPr>
          <p:grpSpPr>
            <a:xfrm>
              <a:off x="5405315" y="3507251"/>
              <a:ext cx="2052744" cy="1473363"/>
              <a:chOff x="5369502" y="3620428"/>
              <a:chExt cx="1850480" cy="1328186"/>
            </a:xfrm>
          </p:grpSpPr>
          <p:grpSp>
            <p:nvGrpSpPr>
              <p:cNvPr id="144" name="Group 26"/>
              <p:cNvGrpSpPr>
                <a:grpSpLocks/>
              </p:cNvGrpSpPr>
              <p:nvPr>
                <p:custDataLst>
                  <p:tags r:id="rId107"/>
                </p:custDataLst>
              </p:nvPr>
            </p:nvGrpSpPr>
            <p:grpSpPr bwMode="auto">
              <a:xfrm>
                <a:off x="5369502" y="3620428"/>
                <a:ext cx="1850480" cy="1328186"/>
                <a:chOff x="5510" y="3859"/>
                <a:chExt cx="1334" cy="1334"/>
              </a:xfrm>
            </p:grpSpPr>
            <p:sp>
              <p:nvSpPr>
                <p:cNvPr id="146" name="Oval 9"/>
                <p:cNvSpPr>
                  <a:spLocks noChangeArrowheads="1"/>
                </p:cNvSpPr>
                <p:nvPr>
                  <p:custDataLst>
                    <p:tags r:id="rId109"/>
                  </p:custDataLst>
                </p:nvPr>
              </p:nvSpPr>
              <p:spPr bwMode="gray">
                <a:xfrm>
                  <a:off x="5510" y="3859"/>
                  <a:ext cx="1334" cy="133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454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1383">
                    <a:lnSpc>
                      <a:spcPts val="1714"/>
                    </a:lnSpc>
                  </a:pPr>
                  <a:endParaRPr lang="fr-FR" sz="1428">
                    <a:latin typeface="Myriad Pro" panose="020B0503030403020204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47" name="Group 10"/>
                <p:cNvGrpSpPr>
                  <a:grpSpLocks/>
                </p:cNvGrpSpPr>
                <p:nvPr>
                  <p:custDataLst>
                    <p:tags r:id="rId110"/>
                  </p:custDataLst>
                </p:nvPr>
              </p:nvGrpSpPr>
              <p:grpSpPr bwMode="auto">
                <a:xfrm>
                  <a:off x="5589" y="3935"/>
                  <a:ext cx="1176" cy="1182"/>
                  <a:chOff x="2201" y="2056"/>
                  <a:chExt cx="676" cy="680"/>
                </a:xfrm>
              </p:grpSpPr>
              <p:sp>
                <p:nvSpPr>
                  <p:cNvPr id="148" name="Oval 11"/>
                  <p:cNvSpPr>
                    <a:spLocks noChangeArrowheads="1"/>
                  </p:cNvSpPr>
                  <p:nvPr>
                    <p:custDataLst>
                      <p:tags r:id="rId111"/>
                    </p:custDataLst>
                  </p:nvPr>
                </p:nvSpPr>
                <p:spPr bwMode="gray">
                  <a:xfrm>
                    <a:off x="2201" y="2056"/>
                    <a:ext cx="677" cy="6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69804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horz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" name="Oval 12"/>
                  <p:cNvSpPr>
                    <a:spLocks noChangeArrowheads="1"/>
                  </p:cNvSpPr>
                  <p:nvPr>
                    <p:custDataLst>
                      <p:tags r:id="rId112"/>
                    </p:custDataLst>
                  </p:nvPr>
                </p:nvSpPr>
                <p:spPr bwMode="gray">
                  <a:xfrm>
                    <a:off x="2209" y="2060"/>
                    <a:ext cx="657" cy="6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60392"/>
                          <a:invGamma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0" name="Oval 13"/>
                  <p:cNvSpPr>
                    <a:spLocks noChangeArrowheads="1"/>
                  </p:cNvSpPr>
                  <p:nvPr>
                    <p:custDataLst>
                      <p:tags r:id="rId113"/>
                    </p:custDataLst>
                  </p:nvPr>
                </p:nvSpPr>
                <p:spPr bwMode="gray">
                  <a:xfrm>
                    <a:off x="2229" y="2065"/>
                    <a:ext cx="621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95294"/>
                          <a:invGamma/>
                        </a:schemeClr>
                      </a:gs>
                      <a:gs pos="100000">
                        <a:schemeClr val="accent1">
                          <a:alpha val="4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1" name="Oval 14"/>
                  <p:cNvSpPr>
                    <a:spLocks noChangeArrowheads="1"/>
                  </p:cNvSpPr>
                  <p:nvPr>
                    <p:custDataLst>
                      <p:tags r:id="rId114"/>
                    </p:custDataLst>
                  </p:nvPr>
                </p:nvSpPr>
                <p:spPr bwMode="gray">
                  <a:xfrm>
                    <a:off x="2259" y="2073"/>
                    <a:ext cx="555" cy="5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tint val="34902"/>
                          <a:invGamma/>
                        </a:schemeClr>
                      </a:gs>
                      <a:gs pos="100000">
                        <a:schemeClr val="accent1">
                          <a:alpha val="3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45" name="Rectangle 48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5552144" y="3989730"/>
                <a:ext cx="1468446" cy="589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Améliorer la </a:t>
                </a:r>
              </a:p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santé, le bien-être et l’estime de soi</a:t>
                </a:r>
                <a:endParaRPr lang="fr-FR" sz="1428" dirty="0">
                  <a:solidFill>
                    <a:schemeClr val="accent4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7" name="Group 76"/>
            <p:cNvGrpSpPr/>
            <p:nvPr>
              <p:custDataLst>
                <p:tags r:id="rId53"/>
              </p:custDataLst>
            </p:nvPr>
          </p:nvGrpSpPr>
          <p:grpSpPr>
            <a:xfrm>
              <a:off x="3621860" y="4352219"/>
              <a:ext cx="2052744" cy="1473363"/>
              <a:chOff x="3493547" y="4509221"/>
              <a:chExt cx="1850480" cy="1328186"/>
            </a:xfrm>
          </p:grpSpPr>
          <p:grpSp>
            <p:nvGrpSpPr>
              <p:cNvPr id="136" name="Group 40"/>
              <p:cNvGrpSpPr>
                <a:grpSpLocks/>
              </p:cNvGrpSpPr>
              <p:nvPr>
                <p:custDataLst>
                  <p:tags r:id="rId99"/>
                </p:custDataLst>
              </p:nvPr>
            </p:nvGrpSpPr>
            <p:grpSpPr bwMode="auto">
              <a:xfrm>
                <a:off x="3493547" y="4509221"/>
                <a:ext cx="1850480" cy="1328186"/>
                <a:chOff x="5510" y="3859"/>
                <a:chExt cx="1334" cy="1334"/>
              </a:xfrm>
            </p:grpSpPr>
            <p:sp>
              <p:nvSpPr>
                <p:cNvPr id="138" name="Oval 9"/>
                <p:cNvSpPr>
                  <a:spLocks noChangeArrowheads="1"/>
                </p:cNvSpPr>
                <p:nvPr>
                  <p:custDataLst>
                    <p:tags r:id="rId101"/>
                  </p:custDataLst>
                </p:nvPr>
              </p:nvSpPr>
              <p:spPr bwMode="gray">
                <a:xfrm>
                  <a:off x="5510" y="3859"/>
                  <a:ext cx="1334" cy="133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454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1383">
                    <a:lnSpc>
                      <a:spcPts val="1714"/>
                    </a:lnSpc>
                  </a:pPr>
                  <a:endParaRPr lang="fr-FR" sz="1428">
                    <a:latin typeface="Myriad Pro" panose="020B0503030403020204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39" name="Group 10"/>
                <p:cNvGrpSpPr>
                  <a:grpSpLocks/>
                </p:cNvGrpSpPr>
                <p:nvPr>
                  <p:custDataLst>
                    <p:tags r:id="rId102"/>
                  </p:custDataLst>
                </p:nvPr>
              </p:nvGrpSpPr>
              <p:grpSpPr bwMode="auto">
                <a:xfrm>
                  <a:off x="5589" y="3935"/>
                  <a:ext cx="1176" cy="1182"/>
                  <a:chOff x="2201" y="2056"/>
                  <a:chExt cx="676" cy="680"/>
                </a:xfrm>
              </p:grpSpPr>
              <p:sp>
                <p:nvSpPr>
                  <p:cNvPr id="140" name="Oval 11"/>
                  <p:cNvSpPr>
                    <a:spLocks noChangeArrowheads="1"/>
                  </p:cNvSpPr>
                  <p:nvPr>
                    <p:custDataLst>
                      <p:tags r:id="rId103"/>
                    </p:custDataLst>
                  </p:nvPr>
                </p:nvSpPr>
                <p:spPr bwMode="gray">
                  <a:xfrm>
                    <a:off x="2201" y="2056"/>
                    <a:ext cx="677" cy="6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69804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horz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Oval 12"/>
                  <p:cNvSpPr>
                    <a:spLocks noChangeArrowheads="1"/>
                  </p:cNvSpPr>
                  <p:nvPr>
                    <p:custDataLst>
                      <p:tags r:id="rId104"/>
                    </p:custDataLst>
                  </p:nvPr>
                </p:nvSpPr>
                <p:spPr bwMode="gray">
                  <a:xfrm>
                    <a:off x="2209" y="2060"/>
                    <a:ext cx="657" cy="6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60392"/>
                          <a:invGamma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2" name="Oval 13"/>
                  <p:cNvSpPr>
                    <a:spLocks noChangeArrowheads="1"/>
                  </p:cNvSpPr>
                  <p:nvPr>
                    <p:custDataLst>
                      <p:tags r:id="rId105"/>
                    </p:custDataLst>
                  </p:nvPr>
                </p:nvSpPr>
                <p:spPr bwMode="gray">
                  <a:xfrm>
                    <a:off x="2229" y="2065"/>
                    <a:ext cx="621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95294"/>
                          <a:invGamma/>
                        </a:schemeClr>
                      </a:gs>
                      <a:gs pos="100000">
                        <a:schemeClr val="accent1">
                          <a:alpha val="4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3" name="Oval 14"/>
                  <p:cNvSpPr>
                    <a:spLocks noChangeArrowheads="1"/>
                  </p:cNvSpPr>
                  <p:nvPr>
                    <p:custDataLst>
                      <p:tags r:id="rId106"/>
                    </p:custDataLst>
                  </p:nvPr>
                </p:nvSpPr>
                <p:spPr bwMode="gray">
                  <a:xfrm>
                    <a:off x="2259" y="2073"/>
                    <a:ext cx="555" cy="5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tint val="34902"/>
                          <a:invGamma/>
                        </a:schemeClr>
                      </a:gs>
                      <a:gs pos="100000">
                        <a:schemeClr val="accent1">
                          <a:alpha val="3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37" name="Rectangle 49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707574" y="4878522"/>
                <a:ext cx="1468444" cy="589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Diminuer la criminalité et les coûts de justice</a:t>
                </a:r>
                <a:endParaRPr lang="fr-FR" sz="1428">
                  <a:solidFill>
                    <a:schemeClr val="accent4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>
              <p:custDataLst>
                <p:tags r:id="rId54"/>
              </p:custDataLst>
            </p:nvPr>
          </p:nvGrpSpPr>
          <p:grpSpPr>
            <a:xfrm>
              <a:off x="1870983" y="1891713"/>
              <a:ext cx="2052744" cy="1473363"/>
              <a:chOff x="1651859" y="1921098"/>
              <a:chExt cx="1850480" cy="1328186"/>
            </a:xfrm>
          </p:grpSpPr>
          <p:grpSp>
            <p:nvGrpSpPr>
              <p:cNvPr id="127" name="Group 19"/>
              <p:cNvGrpSpPr>
                <a:grpSpLocks/>
              </p:cNvGrpSpPr>
              <p:nvPr>
                <p:custDataLst>
                  <p:tags r:id="rId91"/>
                </p:custDataLst>
              </p:nvPr>
            </p:nvGrpSpPr>
            <p:grpSpPr bwMode="auto">
              <a:xfrm>
                <a:off x="1651859" y="1921098"/>
                <a:ext cx="1850480" cy="1328186"/>
                <a:chOff x="5510" y="3859"/>
                <a:chExt cx="1334" cy="1334"/>
              </a:xfrm>
            </p:grpSpPr>
            <p:sp>
              <p:nvSpPr>
                <p:cNvPr id="129" name="Oval 9"/>
                <p:cNvSpPr>
                  <a:spLocks noChangeArrowheads="1"/>
                </p:cNvSpPr>
                <p:nvPr>
                  <p:custDataLst>
                    <p:tags r:id="rId93"/>
                  </p:custDataLst>
                </p:nvPr>
              </p:nvSpPr>
              <p:spPr bwMode="gray">
                <a:xfrm>
                  <a:off x="5510" y="3859"/>
                  <a:ext cx="1334" cy="133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454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1383">
                    <a:lnSpc>
                      <a:spcPts val="1714"/>
                    </a:lnSpc>
                  </a:pPr>
                  <a:endParaRPr lang="fr-FR" sz="1428">
                    <a:latin typeface="Myriad Pro" panose="020B0503030403020204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30" name="Group 10"/>
                <p:cNvGrpSpPr>
                  <a:grpSpLocks/>
                </p:cNvGrpSpPr>
                <p:nvPr>
                  <p:custDataLst>
                    <p:tags r:id="rId94"/>
                  </p:custDataLst>
                </p:nvPr>
              </p:nvGrpSpPr>
              <p:grpSpPr bwMode="auto">
                <a:xfrm>
                  <a:off x="5589" y="3935"/>
                  <a:ext cx="1176" cy="1182"/>
                  <a:chOff x="2201" y="2056"/>
                  <a:chExt cx="676" cy="680"/>
                </a:xfrm>
              </p:grpSpPr>
              <p:sp>
                <p:nvSpPr>
                  <p:cNvPr id="131" name="Oval 11"/>
                  <p:cNvSpPr>
                    <a:spLocks noChangeArrowheads="1"/>
                  </p:cNvSpPr>
                  <p:nvPr>
                    <p:custDataLst>
                      <p:tags r:id="rId95"/>
                    </p:custDataLst>
                  </p:nvPr>
                </p:nvSpPr>
                <p:spPr bwMode="gray">
                  <a:xfrm>
                    <a:off x="2201" y="2056"/>
                    <a:ext cx="677" cy="6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69804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horz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Oval 12"/>
                  <p:cNvSpPr>
                    <a:spLocks noChangeArrowheads="1"/>
                  </p:cNvSpPr>
                  <p:nvPr>
                    <p:custDataLst>
                      <p:tags r:id="rId96"/>
                    </p:custDataLst>
                  </p:nvPr>
                </p:nvSpPr>
                <p:spPr bwMode="gray">
                  <a:xfrm>
                    <a:off x="2209" y="2060"/>
                    <a:ext cx="657" cy="6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60392"/>
                          <a:invGamma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4" name="Oval 13"/>
                  <p:cNvSpPr>
                    <a:spLocks noChangeArrowheads="1"/>
                  </p:cNvSpPr>
                  <p:nvPr>
                    <p:custDataLst>
                      <p:tags r:id="rId97"/>
                    </p:custDataLst>
                  </p:nvPr>
                </p:nvSpPr>
                <p:spPr bwMode="gray">
                  <a:xfrm>
                    <a:off x="2229" y="2065"/>
                    <a:ext cx="621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95294"/>
                          <a:invGamma/>
                        </a:schemeClr>
                      </a:gs>
                      <a:gs pos="100000">
                        <a:schemeClr val="accent1">
                          <a:alpha val="4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5" name="Oval 14"/>
                  <p:cNvSpPr>
                    <a:spLocks noChangeArrowheads="1"/>
                  </p:cNvSpPr>
                  <p:nvPr>
                    <p:custDataLst>
                      <p:tags r:id="rId98"/>
                    </p:custDataLst>
                  </p:nvPr>
                </p:nvSpPr>
                <p:spPr bwMode="gray">
                  <a:xfrm>
                    <a:off x="2259" y="2073"/>
                    <a:ext cx="555" cy="5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tint val="34902"/>
                          <a:invGamma/>
                        </a:schemeClr>
                      </a:gs>
                      <a:gs pos="100000">
                        <a:schemeClr val="accent1">
                          <a:alpha val="3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28" name="Rectangle 5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832399" y="2290399"/>
                <a:ext cx="1468444" cy="589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Faire face </a:t>
                </a:r>
                <a:b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</a:br>
                <a: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à la croissance démographique </a:t>
                </a:r>
                <a:endParaRPr lang="fr-FR" sz="1428" dirty="0">
                  <a:solidFill>
                    <a:schemeClr val="accent4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1" name="Group 80"/>
            <p:cNvGrpSpPr/>
            <p:nvPr>
              <p:custDataLst>
                <p:tags r:id="rId55"/>
              </p:custDataLst>
            </p:nvPr>
          </p:nvGrpSpPr>
          <p:grpSpPr>
            <a:xfrm>
              <a:off x="1870983" y="3507251"/>
              <a:ext cx="2052744" cy="1473363"/>
              <a:chOff x="1651859" y="3620428"/>
              <a:chExt cx="1850480" cy="1328186"/>
            </a:xfrm>
          </p:grpSpPr>
          <p:grpSp>
            <p:nvGrpSpPr>
              <p:cNvPr id="119" name="Group 33"/>
              <p:cNvGrpSpPr>
                <a:grpSpLocks/>
              </p:cNvGrpSpPr>
              <p:nvPr>
                <p:custDataLst>
                  <p:tags r:id="rId83"/>
                </p:custDataLst>
              </p:nvPr>
            </p:nvGrpSpPr>
            <p:grpSpPr bwMode="auto">
              <a:xfrm>
                <a:off x="1651859" y="3620428"/>
                <a:ext cx="1850480" cy="1328186"/>
                <a:chOff x="5510" y="3859"/>
                <a:chExt cx="1334" cy="1334"/>
              </a:xfrm>
            </p:grpSpPr>
            <p:sp>
              <p:nvSpPr>
                <p:cNvPr id="121" name="Oval 9"/>
                <p:cNvSpPr>
                  <a:spLocks noChangeArrowheads="1"/>
                </p:cNvSpPr>
                <p:nvPr>
                  <p:custDataLst>
                    <p:tags r:id="rId85"/>
                  </p:custDataLst>
                </p:nvPr>
              </p:nvSpPr>
              <p:spPr bwMode="gray">
                <a:xfrm>
                  <a:off x="5510" y="3859"/>
                  <a:ext cx="1334" cy="133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454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1383">
                    <a:lnSpc>
                      <a:spcPts val="1714"/>
                    </a:lnSpc>
                  </a:pPr>
                  <a:endParaRPr lang="fr-FR" sz="1428">
                    <a:latin typeface="Myriad Pro" panose="020B0503030403020204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22" name="Group 10"/>
                <p:cNvGrpSpPr>
                  <a:grpSpLocks/>
                </p:cNvGrpSpPr>
                <p:nvPr>
                  <p:custDataLst>
                    <p:tags r:id="rId86"/>
                  </p:custDataLst>
                </p:nvPr>
              </p:nvGrpSpPr>
              <p:grpSpPr bwMode="auto">
                <a:xfrm>
                  <a:off x="5589" y="3935"/>
                  <a:ext cx="1176" cy="1182"/>
                  <a:chOff x="2201" y="2056"/>
                  <a:chExt cx="676" cy="680"/>
                </a:xfrm>
              </p:grpSpPr>
              <p:sp>
                <p:nvSpPr>
                  <p:cNvPr id="123" name="Oval 11"/>
                  <p:cNvSpPr>
                    <a:spLocks noChangeArrowheads="1"/>
                  </p:cNvSpPr>
                  <p:nvPr>
                    <p:custDataLst>
                      <p:tags r:id="rId87"/>
                    </p:custDataLst>
                  </p:nvPr>
                </p:nvSpPr>
                <p:spPr bwMode="gray">
                  <a:xfrm>
                    <a:off x="2201" y="2056"/>
                    <a:ext cx="677" cy="6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69804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horz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4" name="Oval 12"/>
                  <p:cNvSpPr>
                    <a:spLocks noChangeArrowheads="1"/>
                  </p:cNvSpPr>
                  <p:nvPr>
                    <p:custDataLst>
                      <p:tags r:id="rId88"/>
                    </p:custDataLst>
                  </p:nvPr>
                </p:nvSpPr>
                <p:spPr bwMode="gray">
                  <a:xfrm>
                    <a:off x="2209" y="2060"/>
                    <a:ext cx="657" cy="6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60392"/>
                          <a:invGamma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5" name="Oval 13"/>
                  <p:cNvSpPr>
                    <a:spLocks noChangeArrowheads="1"/>
                  </p:cNvSpPr>
                  <p:nvPr>
                    <p:custDataLst>
                      <p:tags r:id="rId89"/>
                    </p:custDataLst>
                  </p:nvPr>
                </p:nvSpPr>
                <p:spPr bwMode="gray">
                  <a:xfrm>
                    <a:off x="2229" y="2065"/>
                    <a:ext cx="621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95294"/>
                          <a:invGamma/>
                        </a:schemeClr>
                      </a:gs>
                      <a:gs pos="100000">
                        <a:schemeClr val="accent1">
                          <a:alpha val="4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6" name="Oval 14"/>
                  <p:cNvSpPr>
                    <a:spLocks noChangeArrowheads="1"/>
                  </p:cNvSpPr>
                  <p:nvPr>
                    <p:custDataLst>
                      <p:tags r:id="rId90"/>
                    </p:custDataLst>
                  </p:nvPr>
                </p:nvSpPr>
                <p:spPr bwMode="gray">
                  <a:xfrm>
                    <a:off x="2259" y="2073"/>
                    <a:ext cx="555" cy="5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tint val="34902"/>
                          <a:invGamma/>
                        </a:schemeClr>
                      </a:gs>
                      <a:gs pos="100000">
                        <a:schemeClr val="accent1">
                          <a:alpha val="3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20" name="Rectangle 5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832301" y="3989729"/>
                <a:ext cx="1468444" cy="589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Renforcer démocratie et citoyenneté</a:t>
                </a:r>
                <a:endParaRPr lang="fr-FR" sz="1428" dirty="0">
                  <a:solidFill>
                    <a:schemeClr val="accent4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2" name="Group 81"/>
            <p:cNvGrpSpPr/>
            <p:nvPr>
              <p:custDataLst>
                <p:tags r:id="rId56"/>
              </p:custDataLst>
            </p:nvPr>
          </p:nvGrpSpPr>
          <p:grpSpPr>
            <a:xfrm>
              <a:off x="3643736" y="1097140"/>
              <a:ext cx="2052744" cy="1473363"/>
              <a:chOff x="3516557" y="1085314"/>
              <a:chExt cx="1850480" cy="1328186"/>
            </a:xfrm>
          </p:grpSpPr>
          <p:grpSp>
            <p:nvGrpSpPr>
              <p:cNvPr id="111" name="Group 52"/>
              <p:cNvGrpSpPr>
                <a:grpSpLocks/>
              </p:cNvGrpSpPr>
              <p:nvPr>
                <p:custDataLst>
                  <p:tags r:id="rId75"/>
                </p:custDataLst>
              </p:nvPr>
            </p:nvGrpSpPr>
            <p:grpSpPr bwMode="auto">
              <a:xfrm>
                <a:off x="3516557" y="1085314"/>
                <a:ext cx="1850480" cy="1328186"/>
                <a:chOff x="5510" y="3859"/>
                <a:chExt cx="1334" cy="1334"/>
              </a:xfrm>
            </p:grpSpPr>
            <p:sp>
              <p:nvSpPr>
                <p:cNvPr id="113" name="Oval 9"/>
                <p:cNvSpPr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gray">
                <a:xfrm>
                  <a:off x="5510" y="3859"/>
                  <a:ext cx="1334" cy="1334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454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1383">
                    <a:lnSpc>
                      <a:spcPts val="1714"/>
                    </a:lnSpc>
                  </a:pPr>
                  <a:endParaRPr lang="fr-FR" sz="1428">
                    <a:latin typeface="Myriad Pro" panose="020B0503030403020204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14" name="Group 10"/>
                <p:cNvGrpSpPr>
                  <a:grpSpLocks/>
                </p:cNvGrpSpPr>
                <p:nvPr>
                  <p:custDataLst>
                    <p:tags r:id="rId78"/>
                  </p:custDataLst>
                </p:nvPr>
              </p:nvGrpSpPr>
              <p:grpSpPr bwMode="auto">
                <a:xfrm>
                  <a:off x="5589" y="3935"/>
                  <a:ext cx="1176" cy="1182"/>
                  <a:chOff x="2201" y="2056"/>
                  <a:chExt cx="676" cy="680"/>
                </a:xfrm>
              </p:grpSpPr>
              <p:sp>
                <p:nvSpPr>
                  <p:cNvPr id="115" name="Oval 11"/>
                  <p:cNvSpPr>
                    <a:spLocks noChangeArrowheads="1"/>
                  </p:cNvSpPr>
                  <p:nvPr>
                    <p:custDataLst>
                      <p:tags r:id="rId79"/>
                    </p:custDataLst>
                  </p:nvPr>
                </p:nvSpPr>
                <p:spPr bwMode="gray">
                  <a:xfrm>
                    <a:off x="2201" y="2056"/>
                    <a:ext cx="677" cy="6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69804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vert="horz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6" name="Oval 12"/>
                  <p:cNvSpPr>
                    <a:spLocks noChangeArrowheads="1"/>
                  </p:cNvSpPr>
                  <p:nvPr>
                    <p:custDataLst>
                      <p:tags r:id="rId80"/>
                    </p:custDataLst>
                  </p:nvPr>
                </p:nvSpPr>
                <p:spPr bwMode="gray">
                  <a:xfrm>
                    <a:off x="2209" y="2060"/>
                    <a:ext cx="657" cy="6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60392"/>
                          <a:invGamma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7" name="Oval 13"/>
                  <p:cNvSpPr>
                    <a:spLocks noChangeArrowheads="1"/>
                  </p:cNvSpPr>
                  <p:nvPr>
                    <p:custDataLst>
                      <p:tags r:id="rId81"/>
                    </p:custDataLst>
                  </p:nvPr>
                </p:nvSpPr>
                <p:spPr bwMode="gray">
                  <a:xfrm>
                    <a:off x="2229" y="2065"/>
                    <a:ext cx="621" cy="6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95294"/>
                          <a:invGamma/>
                        </a:schemeClr>
                      </a:gs>
                      <a:gs pos="100000">
                        <a:schemeClr val="accent1">
                          <a:alpha val="4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" name="Oval 14"/>
                  <p:cNvSpPr>
                    <a:spLocks noChangeArrowheads="1"/>
                  </p:cNvSpPr>
                  <p:nvPr>
                    <p:custDataLst>
                      <p:tags r:id="rId82"/>
                    </p:custDataLst>
                  </p:nvPr>
                </p:nvSpPr>
                <p:spPr bwMode="gray">
                  <a:xfrm>
                    <a:off x="2259" y="2073"/>
                    <a:ext cx="555" cy="5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tint val="34902"/>
                          <a:invGamma/>
                        </a:schemeClr>
                      </a:gs>
                      <a:gs pos="100000">
                        <a:schemeClr val="accent1">
                          <a:alpha val="38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lIns="93297" tIns="46649" rIns="93297" bIns="46649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1383">
                      <a:lnSpc>
                        <a:spcPts val="1714"/>
                      </a:lnSpc>
                    </a:pPr>
                    <a:endParaRPr lang="fr-FR" sz="1428">
                      <a:latin typeface="Myriad Pro" panose="020B0503030403020204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12" name="Rectangle 5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707574" y="1450866"/>
                <a:ext cx="1468444" cy="589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accent4"/>
                    </a:solidFill>
                    <a:latin typeface="Myriad Pro" panose="020B0503030403020204" pitchFamily="34" charset="0"/>
                    <a:cs typeface="Arial" pitchFamily="34" charset="0"/>
                  </a:rPr>
                  <a:t>Accélérer le développement économique</a:t>
                </a:r>
                <a:endParaRPr lang="fr-FR" sz="1428" dirty="0">
                  <a:solidFill>
                    <a:schemeClr val="accent4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6" name="AutoShape 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163437" y="713003"/>
              <a:ext cx="2470078" cy="7682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vert="horz" wrap="square" lIns="93297" tIns="55097" rIns="55097" bIns="5509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31383"/>
              <a:r>
                <a:rPr lang="fr-FR" sz="1428" dirty="0">
                  <a:latin typeface="Myriad Pro" panose="020B0503030403020204" pitchFamily="34" charset="0"/>
                  <a:cs typeface="Arial" pitchFamily="34" charset="0"/>
                </a:rPr>
                <a:t>Plus d’emplois, de meilleure qualité et mieux rémunérés; +0.9% PIB/</a:t>
              </a:r>
              <a:r>
                <a:rPr lang="fr-FR" sz="1428" dirty="0" err="1">
                  <a:latin typeface="Myriad Pro" panose="020B0503030403020204" pitchFamily="34" charset="0"/>
                  <a:cs typeface="Arial" pitchFamily="34" charset="0"/>
                </a:rPr>
                <a:t>hab</a:t>
              </a:r>
              <a:endParaRPr lang="fr-FR" sz="1837" dirty="0">
                <a:latin typeface="Myriad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87" name="AutoShape 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892926" y="993515"/>
              <a:ext cx="1652587" cy="7682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vert="horz" wrap="square" lIns="55097" tIns="55097" rIns="55097" bIns="5509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31383"/>
              <a:r>
                <a:rPr lang="fr-FR" sz="1428">
                  <a:latin typeface="Myriad Pro" panose="020B0503030403020204" pitchFamily="34" charset="0"/>
                  <a:cs typeface="Arial" pitchFamily="34" charset="0"/>
                </a:rPr>
                <a:t>Diminuer le risque de pauvreté par facteur 2 ou 3</a:t>
              </a:r>
              <a:endParaRPr lang="fr-FR" sz="1837">
                <a:latin typeface="Myriad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88" name="AutoShape 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442201" y="2938332"/>
              <a:ext cx="1295399" cy="9880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vert="horz" wrap="square" lIns="93297" tIns="55097" rIns="55097" bIns="5509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31383"/>
              <a:r>
                <a:rPr lang="fr-FR" sz="1428" dirty="0">
                  <a:latin typeface="Myriad Pro" panose="020B0503030403020204" pitchFamily="34" charset="0"/>
                  <a:cs typeface="Arial" pitchFamily="34" charset="0"/>
                </a:rPr>
                <a:t>Vivre plus longtemps en bonne santé (~20 ans)</a:t>
              </a:r>
              <a:endParaRPr lang="fr-FR" sz="1837" dirty="0">
                <a:latin typeface="Myriad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601833" y="5555689"/>
              <a:ext cx="2276652" cy="5397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vert="horz" wrap="square" lIns="93297" tIns="55097" rIns="55097" bIns="5509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31383"/>
              <a:r>
                <a:rPr lang="fr-FR" sz="1428" dirty="0">
                  <a:latin typeface="Myriad Pro" panose="020B0503030403020204" pitchFamily="34" charset="0"/>
                  <a:cs typeface="Arial" pitchFamily="34" charset="0"/>
                </a:rPr>
                <a:t>&gt;90% des détenus en </a:t>
              </a:r>
              <a:r>
                <a:rPr lang="fr-FR" sz="1428" dirty="0" err="1">
                  <a:latin typeface="Myriad Pro" panose="020B0503030403020204" pitchFamily="34" charset="0"/>
                  <a:cs typeface="Arial" pitchFamily="34" charset="0"/>
                </a:rPr>
                <a:t>CFB</a:t>
              </a:r>
              <a:r>
                <a:rPr lang="fr-FR" sz="1428" dirty="0">
                  <a:latin typeface="Myriad Pro" panose="020B0503030403020204" pitchFamily="34" charset="0"/>
                  <a:cs typeface="Arial" pitchFamily="34" charset="0"/>
                </a:rPr>
                <a:t> sont faiblement instruits</a:t>
              </a:r>
              <a:endParaRPr lang="fr-FR" sz="1837" dirty="0">
                <a:latin typeface="Myriad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90" name="AutoShape 1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53558" y="4984454"/>
              <a:ext cx="1577686" cy="75515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vert="horz" wrap="square" lIns="93297" tIns="55097" rIns="55097" bIns="5509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31383"/>
              <a:r>
                <a:rPr lang="fr-FR" sz="1428" dirty="0">
                  <a:latin typeface="Myriad Pro" panose="020B0503030403020204" pitchFamily="34" charset="0"/>
                  <a:cs typeface="Arial" pitchFamily="34" charset="0"/>
                </a:rPr>
                <a:t>Ethique et sens, engagement dans la société …</a:t>
              </a:r>
              <a:endParaRPr lang="fr-FR" sz="1837" dirty="0">
                <a:latin typeface="Myriad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91" name="AutoShape 1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83182" y="2197332"/>
              <a:ext cx="1628775" cy="161661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vert="horz" wrap="square" lIns="93297" tIns="55097" rIns="55097" bIns="5509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31383"/>
              <a:r>
                <a:rPr lang="fr-FR" sz="1428">
                  <a:latin typeface="Myriad Pro" panose="020B0503030403020204" pitchFamily="34" charset="0"/>
                  <a:cs typeface="Arial" pitchFamily="34" charset="0"/>
                </a:rPr>
                <a:t>A Bruxelles, l’enseignement devra faire face à une augmentation des élèves de 16% en primaire et 8% en secondaire</a:t>
              </a:r>
              <a:endParaRPr lang="fr-FR" sz="1837">
                <a:latin typeface="Myriad Pro" panose="020B0503030403020204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>
              <p:custDataLst>
                <p:tags r:id="rId63"/>
              </p:custDataLst>
            </p:nvPr>
          </p:nvSpPr>
          <p:spPr>
            <a:xfrm>
              <a:off x="6362980" y="2064013"/>
              <a:ext cx="140090" cy="14009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93" name="Oval 92"/>
            <p:cNvSpPr/>
            <p:nvPr>
              <p:custDataLst>
                <p:tags r:id="rId64"/>
              </p:custDataLst>
            </p:nvPr>
          </p:nvSpPr>
          <p:spPr>
            <a:xfrm>
              <a:off x="6760577" y="3732115"/>
              <a:ext cx="140090" cy="14009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94" name="Oval 93"/>
            <p:cNvSpPr/>
            <p:nvPr>
              <p:custDataLst>
                <p:tags r:id="rId65"/>
              </p:custDataLst>
            </p:nvPr>
          </p:nvSpPr>
          <p:spPr>
            <a:xfrm>
              <a:off x="4579525" y="5496714"/>
              <a:ext cx="140090" cy="14009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97" name="Oval 96"/>
            <p:cNvSpPr/>
            <p:nvPr>
              <p:custDataLst>
                <p:tags r:id="rId66"/>
              </p:custDataLst>
            </p:nvPr>
          </p:nvSpPr>
          <p:spPr>
            <a:xfrm>
              <a:off x="2828648" y="4624142"/>
              <a:ext cx="140090" cy="14009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03" name="Oval 102"/>
            <p:cNvSpPr/>
            <p:nvPr>
              <p:custDataLst>
                <p:tags r:id="rId67"/>
              </p:custDataLst>
            </p:nvPr>
          </p:nvSpPr>
          <p:spPr>
            <a:xfrm>
              <a:off x="2603882" y="2991810"/>
              <a:ext cx="140090" cy="14009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04" name="Oval 103"/>
            <p:cNvSpPr/>
            <p:nvPr>
              <p:custDataLst>
                <p:tags r:id="rId68"/>
              </p:custDataLst>
            </p:nvPr>
          </p:nvSpPr>
          <p:spPr>
            <a:xfrm>
              <a:off x="4578155" y="1283082"/>
              <a:ext cx="140090" cy="14009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05" name="Freeform 104"/>
            <p:cNvSpPr/>
            <p:nvPr>
              <p:custDataLst>
                <p:tags r:id="rId69"/>
              </p:custDataLst>
            </p:nvPr>
          </p:nvSpPr>
          <p:spPr>
            <a:xfrm>
              <a:off x="3632200" y="889000"/>
              <a:ext cx="1016000" cy="457200"/>
            </a:xfrm>
            <a:custGeom>
              <a:avLst/>
              <a:gdLst>
                <a:gd name="connsiteX0" fmla="*/ 0 w 1016000"/>
                <a:gd name="connsiteY0" fmla="*/ 0 h 457200"/>
                <a:gd name="connsiteX1" fmla="*/ 1016000 w 1016000"/>
                <a:gd name="connsiteY1" fmla="*/ 0 h 457200"/>
                <a:gd name="connsiteX2" fmla="*/ 1016000 w 101600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457200">
                  <a:moveTo>
                    <a:pt x="0" y="0"/>
                  </a:moveTo>
                  <a:lnTo>
                    <a:pt x="1016000" y="0"/>
                  </a:lnTo>
                  <a:lnTo>
                    <a:pt x="1016000" y="45720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837">
                <a:latin typeface="Myriad Pro" panose="020B0503030403020204" pitchFamily="34" charset="0"/>
              </a:endParaRPr>
            </a:p>
          </p:txBody>
        </p:sp>
        <p:sp>
          <p:nvSpPr>
            <p:cNvPr id="106" name="Freeform 105"/>
            <p:cNvSpPr/>
            <p:nvPr>
              <p:custDataLst>
                <p:tags r:id="rId70"/>
              </p:custDataLst>
            </p:nvPr>
          </p:nvSpPr>
          <p:spPr>
            <a:xfrm rot="10800000" flipV="1">
              <a:off x="6433024" y="1394414"/>
              <a:ext cx="459901" cy="739644"/>
            </a:xfrm>
            <a:custGeom>
              <a:avLst/>
              <a:gdLst>
                <a:gd name="connsiteX0" fmla="*/ 0 w 1016000"/>
                <a:gd name="connsiteY0" fmla="*/ 0 h 457200"/>
                <a:gd name="connsiteX1" fmla="*/ 1016000 w 1016000"/>
                <a:gd name="connsiteY1" fmla="*/ 0 h 457200"/>
                <a:gd name="connsiteX2" fmla="*/ 1016000 w 101600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457200">
                  <a:moveTo>
                    <a:pt x="0" y="0"/>
                  </a:moveTo>
                  <a:lnTo>
                    <a:pt x="1016000" y="0"/>
                  </a:lnTo>
                  <a:lnTo>
                    <a:pt x="1016000" y="45720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837">
                <a:latin typeface="Myriad Pro" panose="020B0503030403020204" pitchFamily="34" charset="0"/>
              </a:endParaRPr>
            </a:p>
          </p:txBody>
        </p:sp>
        <p:sp>
          <p:nvSpPr>
            <p:cNvPr id="107" name="Freeform 106"/>
            <p:cNvSpPr/>
            <p:nvPr>
              <p:custDataLst>
                <p:tags r:id="rId71"/>
              </p:custDataLst>
            </p:nvPr>
          </p:nvSpPr>
          <p:spPr>
            <a:xfrm rot="10800000" flipV="1">
              <a:off x="6830291" y="3432338"/>
              <a:ext cx="611910" cy="369822"/>
            </a:xfrm>
            <a:custGeom>
              <a:avLst/>
              <a:gdLst>
                <a:gd name="connsiteX0" fmla="*/ 0 w 1016000"/>
                <a:gd name="connsiteY0" fmla="*/ 0 h 457200"/>
                <a:gd name="connsiteX1" fmla="*/ 1016000 w 1016000"/>
                <a:gd name="connsiteY1" fmla="*/ 0 h 457200"/>
                <a:gd name="connsiteX2" fmla="*/ 1016000 w 101600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457200">
                  <a:moveTo>
                    <a:pt x="0" y="0"/>
                  </a:moveTo>
                  <a:lnTo>
                    <a:pt x="1016000" y="0"/>
                  </a:lnTo>
                  <a:lnTo>
                    <a:pt x="1016000" y="45720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837">
                <a:latin typeface="Myriad Pro" panose="020B0503030403020204" pitchFamily="34" charset="0"/>
              </a:endParaRPr>
            </a:p>
          </p:txBody>
        </p:sp>
        <p:sp>
          <p:nvSpPr>
            <p:cNvPr id="108" name="Freeform 107"/>
            <p:cNvSpPr/>
            <p:nvPr>
              <p:custDataLst>
                <p:tags r:id="rId72"/>
              </p:custDataLst>
            </p:nvPr>
          </p:nvSpPr>
          <p:spPr>
            <a:xfrm rot="10800000">
              <a:off x="4641539" y="5557535"/>
              <a:ext cx="960294" cy="268047"/>
            </a:xfrm>
            <a:custGeom>
              <a:avLst/>
              <a:gdLst>
                <a:gd name="connsiteX0" fmla="*/ 0 w 1016000"/>
                <a:gd name="connsiteY0" fmla="*/ 0 h 457200"/>
                <a:gd name="connsiteX1" fmla="*/ 1016000 w 1016000"/>
                <a:gd name="connsiteY1" fmla="*/ 0 h 457200"/>
                <a:gd name="connsiteX2" fmla="*/ 1016000 w 101600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457200">
                  <a:moveTo>
                    <a:pt x="0" y="0"/>
                  </a:moveTo>
                  <a:lnTo>
                    <a:pt x="1016000" y="0"/>
                  </a:lnTo>
                  <a:lnTo>
                    <a:pt x="1016000" y="45720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837">
                <a:latin typeface="Myriad Pro" panose="020B0503030403020204" pitchFamily="34" charset="0"/>
              </a:endParaRPr>
            </a:p>
          </p:txBody>
        </p:sp>
        <p:sp>
          <p:nvSpPr>
            <p:cNvPr id="109" name="Freeform 108"/>
            <p:cNvSpPr/>
            <p:nvPr>
              <p:custDataLst>
                <p:tags r:id="rId73"/>
              </p:custDataLst>
            </p:nvPr>
          </p:nvSpPr>
          <p:spPr>
            <a:xfrm rot="10800000" flipH="1">
              <a:off x="2345098" y="4694187"/>
              <a:ext cx="552257" cy="650220"/>
            </a:xfrm>
            <a:custGeom>
              <a:avLst/>
              <a:gdLst>
                <a:gd name="connsiteX0" fmla="*/ 0 w 1016000"/>
                <a:gd name="connsiteY0" fmla="*/ 0 h 457200"/>
                <a:gd name="connsiteX1" fmla="*/ 1016000 w 1016000"/>
                <a:gd name="connsiteY1" fmla="*/ 0 h 457200"/>
                <a:gd name="connsiteX2" fmla="*/ 1016000 w 101600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457200">
                  <a:moveTo>
                    <a:pt x="0" y="0"/>
                  </a:moveTo>
                  <a:lnTo>
                    <a:pt x="1016000" y="0"/>
                  </a:lnTo>
                  <a:lnTo>
                    <a:pt x="1016000" y="45720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837">
                <a:latin typeface="Myriad Pro" panose="020B0503030403020204" pitchFamily="34" charset="0"/>
              </a:endParaRPr>
            </a:p>
          </p:txBody>
        </p:sp>
        <p:sp>
          <p:nvSpPr>
            <p:cNvPr id="110" name="Freeform 109"/>
            <p:cNvSpPr/>
            <p:nvPr>
              <p:custDataLst>
                <p:tags r:id="rId74"/>
              </p:custDataLst>
            </p:nvPr>
          </p:nvSpPr>
          <p:spPr>
            <a:xfrm rot="10800000" flipH="1">
              <a:off x="1811957" y="3061855"/>
              <a:ext cx="861970" cy="231460"/>
            </a:xfrm>
            <a:custGeom>
              <a:avLst/>
              <a:gdLst>
                <a:gd name="connsiteX0" fmla="*/ 0 w 1016000"/>
                <a:gd name="connsiteY0" fmla="*/ 0 h 457200"/>
                <a:gd name="connsiteX1" fmla="*/ 1016000 w 1016000"/>
                <a:gd name="connsiteY1" fmla="*/ 0 h 457200"/>
                <a:gd name="connsiteX2" fmla="*/ 1016000 w 101600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457200">
                  <a:moveTo>
                    <a:pt x="0" y="0"/>
                  </a:moveTo>
                  <a:lnTo>
                    <a:pt x="1016000" y="0"/>
                  </a:lnTo>
                  <a:lnTo>
                    <a:pt x="1016000" y="457200"/>
                  </a:lnTo>
                </a:path>
              </a:pathLst>
            </a:custGeom>
            <a:noFill/>
            <a:ln w="19050">
              <a:solidFill>
                <a:srgbClr val="80808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</a:bodyPr>
            <a:lstStyle/>
            <a:p>
              <a:endParaRPr lang="en-US" sz="1837">
                <a:latin typeface="Myriad Pro" panose="020B0503030403020204" pitchFamily="34" charset="0"/>
              </a:endParaRPr>
            </a:p>
          </p:txBody>
        </p:sp>
      </p:grpSp>
      <p:grpSp>
        <p:nvGrpSpPr>
          <p:cNvPr id="4" name="Group 3"/>
          <p:cNvGrpSpPr/>
          <p:nvPr>
            <p:custDataLst>
              <p:tags r:id="rId14"/>
            </p:custDataLst>
          </p:nvPr>
        </p:nvGrpSpPr>
        <p:grpSpPr>
          <a:xfrm>
            <a:off x="2703226" y="862266"/>
            <a:ext cx="4503814" cy="1807626"/>
            <a:chOff x="1163437" y="713003"/>
            <a:chExt cx="4414155" cy="1771641"/>
          </a:xfrm>
        </p:grpSpPr>
        <p:grpSp>
          <p:nvGrpSpPr>
            <p:cNvPr id="65" name="Group 64"/>
            <p:cNvGrpSpPr/>
            <p:nvPr/>
          </p:nvGrpSpPr>
          <p:grpSpPr>
            <a:xfrm>
              <a:off x="3765300" y="1181080"/>
              <a:ext cx="1812292" cy="1303564"/>
              <a:chOff x="3765300" y="1181080"/>
              <a:chExt cx="1812292" cy="1303564"/>
            </a:xfrm>
          </p:grpSpPr>
          <p:sp>
            <p:nvSpPr>
              <p:cNvPr id="197" name="Oval 11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3765300" y="1181080"/>
                <a:ext cx="1812292" cy="1303564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3297" tIns="46649" rIns="93297" bIns="46649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endParaRPr lang="fr-FR" sz="1428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201" name="Rectangle 5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855632" y="1502649"/>
                <a:ext cx="1628950" cy="65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Accélérer le développement économique</a:t>
                </a:r>
                <a:endParaRPr lang="fr-FR" sz="1428" dirty="0">
                  <a:solidFill>
                    <a:schemeClr val="bg1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63437" y="713003"/>
              <a:ext cx="3554808" cy="768274"/>
              <a:chOff x="1163437" y="713003"/>
              <a:chExt cx="3554808" cy="768274"/>
            </a:xfrm>
          </p:grpSpPr>
          <p:sp>
            <p:nvSpPr>
              <p:cNvPr id="7" name="AutoShape 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163437" y="713003"/>
                <a:ext cx="2470078" cy="76827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93297" tIns="55097" rIns="55097" bIns="55097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31383"/>
                <a:r>
                  <a:rPr lang="fr-FR" sz="1428" dirty="0">
                    <a:latin typeface="Myriad Pro" panose="020B0503030403020204" pitchFamily="34" charset="0"/>
                    <a:cs typeface="Arial" pitchFamily="34" charset="0"/>
                  </a:rPr>
                  <a:t>Plus d’emplois, de meilleure qualité et mieux rémunérés; +0.9% PIB/</a:t>
                </a:r>
                <a:r>
                  <a:rPr lang="fr-FR" sz="1428" dirty="0" err="1">
                    <a:latin typeface="Myriad Pro" panose="020B0503030403020204" pitchFamily="34" charset="0"/>
                    <a:cs typeface="Arial" pitchFamily="34" charset="0"/>
                  </a:rPr>
                  <a:t>hab</a:t>
                </a:r>
                <a:endParaRPr lang="fr-FR" sz="1837" dirty="0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102" name="Oval 101"/>
              <p:cNvSpPr/>
              <p:nvPr>
                <p:custDataLst>
                  <p:tags r:id="rId46"/>
                </p:custDataLst>
              </p:nvPr>
            </p:nvSpPr>
            <p:spPr>
              <a:xfrm>
                <a:off x="4578155" y="1283082"/>
                <a:ext cx="140090" cy="14009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37" dirty="0" err="1">
                  <a:solidFill>
                    <a:schemeClr val="tx1"/>
                  </a:solidFill>
                  <a:latin typeface="Myriad Pro" panose="020B0503030403020204" pitchFamily="34" charset="0"/>
                </a:endParaRPr>
              </a:p>
            </p:txBody>
          </p:sp>
          <p:sp>
            <p:nvSpPr>
              <p:cNvPr id="30" name="Freeform 29"/>
              <p:cNvSpPr/>
              <p:nvPr>
                <p:custDataLst>
                  <p:tags r:id="rId47"/>
                </p:custDataLst>
              </p:nvPr>
            </p:nvSpPr>
            <p:spPr>
              <a:xfrm>
                <a:off x="3632200" y="889000"/>
                <a:ext cx="1016000" cy="457200"/>
              </a:xfrm>
              <a:custGeom>
                <a:avLst/>
                <a:gdLst>
                  <a:gd name="connsiteX0" fmla="*/ 0 w 1016000"/>
                  <a:gd name="connsiteY0" fmla="*/ 0 h 457200"/>
                  <a:gd name="connsiteX1" fmla="*/ 1016000 w 1016000"/>
                  <a:gd name="connsiteY1" fmla="*/ 0 h 457200"/>
                  <a:gd name="connsiteX2" fmla="*/ 1016000 w 1016000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0" h="457200">
                    <a:moveTo>
                      <a:pt x="0" y="0"/>
                    </a:moveTo>
                    <a:lnTo>
                      <a:pt x="1016000" y="0"/>
                    </a:lnTo>
                    <a:lnTo>
                      <a:pt x="1016000" y="457200"/>
                    </a:lnTo>
                  </a:path>
                </a:pathLst>
              </a:custGeom>
              <a:noFill/>
              <a:ln w="19050">
                <a:solidFill>
                  <a:srgbClr val="80808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7"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>
            <p:custDataLst>
              <p:tags r:id="rId15"/>
            </p:custDataLst>
          </p:nvPr>
        </p:nvGrpSpPr>
        <p:grpSpPr>
          <a:xfrm>
            <a:off x="7160073" y="1148473"/>
            <a:ext cx="3079948" cy="2332130"/>
            <a:chOff x="5526879" y="993514"/>
            <a:chExt cx="3018634" cy="2285703"/>
          </a:xfrm>
        </p:grpSpPr>
        <p:grpSp>
          <p:nvGrpSpPr>
            <p:cNvPr id="66" name="Group 65"/>
            <p:cNvGrpSpPr/>
            <p:nvPr/>
          </p:nvGrpSpPr>
          <p:grpSpPr>
            <a:xfrm>
              <a:off x="5526879" y="1975653"/>
              <a:ext cx="1812292" cy="1303564"/>
              <a:chOff x="5526879" y="1975653"/>
              <a:chExt cx="1812292" cy="1303564"/>
            </a:xfrm>
          </p:grpSpPr>
          <p:sp>
            <p:nvSpPr>
              <p:cNvPr id="157" name="Oval 1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5526879" y="1975653"/>
                <a:ext cx="1812292" cy="1303564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3297" tIns="46649" rIns="93297" bIns="46649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endParaRPr lang="fr-FR" sz="1428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189" name="Rectangle 4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5607922" y="2301380"/>
                <a:ext cx="1628950" cy="65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Renforcer </a:t>
                </a:r>
                <a:b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</a:b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la cohésion </a:t>
                </a:r>
                <a:b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</a:b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sociale</a:t>
                </a:r>
                <a:endParaRPr lang="fr-FR" sz="1428" dirty="0">
                  <a:solidFill>
                    <a:schemeClr val="bg1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6362980" y="993514"/>
              <a:ext cx="2182533" cy="1210589"/>
              <a:chOff x="6362980" y="993514"/>
              <a:chExt cx="2182533" cy="1210589"/>
            </a:xfrm>
          </p:grpSpPr>
          <p:sp>
            <p:nvSpPr>
              <p:cNvPr id="10" name="AutoShape 7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92926" y="993514"/>
                <a:ext cx="1652587" cy="76827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55097" tIns="55097" rIns="55097" bIns="55097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31383"/>
                <a:r>
                  <a:rPr lang="fr-FR" sz="1428" dirty="0">
                    <a:latin typeface="Myriad Pro" panose="020B0503030403020204" pitchFamily="34" charset="0"/>
                    <a:cs typeface="Arial" pitchFamily="34" charset="0"/>
                  </a:rPr>
                  <a:t>Diminuer le risque de pauvreté par facteur 2 ou 3</a:t>
                </a:r>
                <a:endParaRPr lang="fr-FR" sz="1837" dirty="0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31" name="Oval 30"/>
              <p:cNvSpPr/>
              <p:nvPr>
                <p:custDataLst>
                  <p:tags r:id="rId41"/>
                </p:custDataLst>
              </p:nvPr>
            </p:nvSpPr>
            <p:spPr>
              <a:xfrm>
                <a:off x="6362980" y="2064013"/>
                <a:ext cx="140090" cy="14009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37" dirty="0" err="1">
                  <a:solidFill>
                    <a:schemeClr val="tx1"/>
                  </a:solidFill>
                  <a:latin typeface="Myriad Pro" panose="020B0503030403020204" pitchFamily="34" charset="0"/>
                </a:endParaRPr>
              </a:p>
            </p:txBody>
          </p:sp>
          <p:sp>
            <p:nvSpPr>
              <p:cNvPr id="83" name="Freeform 82"/>
              <p:cNvSpPr/>
              <p:nvPr>
                <p:custDataLst>
                  <p:tags r:id="rId42"/>
                </p:custDataLst>
              </p:nvPr>
            </p:nvSpPr>
            <p:spPr>
              <a:xfrm rot="10800000" flipV="1">
                <a:off x="6433024" y="1394414"/>
                <a:ext cx="459901" cy="739644"/>
              </a:xfrm>
              <a:custGeom>
                <a:avLst/>
                <a:gdLst>
                  <a:gd name="connsiteX0" fmla="*/ 0 w 1016000"/>
                  <a:gd name="connsiteY0" fmla="*/ 0 h 457200"/>
                  <a:gd name="connsiteX1" fmla="*/ 1016000 w 1016000"/>
                  <a:gd name="connsiteY1" fmla="*/ 0 h 457200"/>
                  <a:gd name="connsiteX2" fmla="*/ 1016000 w 1016000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0" h="457200">
                    <a:moveTo>
                      <a:pt x="0" y="0"/>
                    </a:moveTo>
                    <a:lnTo>
                      <a:pt x="1016000" y="0"/>
                    </a:lnTo>
                    <a:lnTo>
                      <a:pt x="1016000" y="457200"/>
                    </a:lnTo>
                  </a:path>
                </a:pathLst>
              </a:custGeom>
              <a:noFill/>
              <a:ln w="19050">
                <a:solidFill>
                  <a:srgbClr val="80808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7"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>
            <p:custDataLst>
              <p:tags r:id="rId16"/>
            </p:custDataLst>
          </p:nvPr>
        </p:nvGrpSpPr>
        <p:grpSpPr>
          <a:xfrm>
            <a:off x="7160072" y="3132795"/>
            <a:ext cx="3275936" cy="1996161"/>
            <a:chOff x="5526879" y="2938332"/>
            <a:chExt cx="3210721" cy="1956423"/>
          </a:xfrm>
        </p:grpSpPr>
        <p:grpSp>
          <p:nvGrpSpPr>
            <p:cNvPr id="67" name="Group 66"/>
            <p:cNvGrpSpPr/>
            <p:nvPr/>
          </p:nvGrpSpPr>
          <p:grpSpPr>
            <a:xfrm>
              <a:off x="5526879" y="3591191"/>
              <a:ext cx="1812292" cy="1303564"/>
              <a:chOff x="5526879" y="3591191"/>
              <a:chExt cx="1812292" cy="1303564"/>
            </a:xfrm>
          </p:grpSpPr>
          <p:sp>
            <p:nvSpPr>
              <p:cNvPr id="171" name="Oval 1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5526879" y="3591191"/>
                <a:ext cx="1812292" cy="1303564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3297" tIns="46649" rIns="93297" bIns="46649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endParaRPr lang="fr-FR" sz="1428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190" name="Rectangle 48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607920" y="3916919"/>
                <a:ext cx="1628952" cy="65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Améliorer la </a:t>
                </a:r>
              </a:p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santé, le bien-être et l’estime de soi</a:t>
                </a:r>
                <a:endParaRPr lang="fr-FR" sz="1428" dirty="0">
                  <a:solidFill>
                    <a:schemeClr val="bg1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760577" y="2938332"/>
              <a:ext cx="1977023" cy="988013"/>
              <a:chOff x="6760577" y="2938332"/>
              <a:chExt cx="1977023" cy="988013"/>
            </a:xfrm>
          </p:grpSpPr>
          <p:sp>
            <p:nvSpPr>
              <p:cNvPr id="12" name="AutoShape 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7442201" y="2938332"/>
                <a:ext cx="1295399" cy="98801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93297" tIns="55097" rIns="55097" bIns="55097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31383"/>
                <a:r>
                  <a:rPr lang="fr-FR" sz="1428" dirty="0">
                    <a:latin typeface="Myriad Pro" panose="020B0503030403020204" pitchFamily="34" charset="0"/>
                    <a:cs typeface="Arial" pitchFamily="34" charset="0"/>
                  </a:rPr>
                  <a:t>Vivre plus longtemps en bonne santé (~20 ans)</a:t>
                </a:r>
                <a:endParaRPr lang="fr-FR" sz="1837" dirty="0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98" name="Oval 97"/>
              <p:cNvSpPr/>
              <p:nvPr>
                <p:custDataLst>
                  <p:tags r:id="rId36"/>
                </p:custDataLst>
              </p:nvPr>
            </p:nvSpPr>
            <p:spPr>
              <a:xfrm>
                <a:off x="6760577" y="3732115"/>
                <a:ext cx="140090" cy="14009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37" dirty="0" err="1">
                  <a:solidFill>
                    <a:schemeClr val="tx1"/>
                  </a:solidFill>
                  <a:latin typeface="Myriad Pro" panose="020B0503030403020204" pitchFamily="34" charset="0"/>
                </a:endParaRPr>
              </a:p>
            </p:txBody>
          </p:sp>
          <p:sp>
            <p:nvSpPr>
              <p:cNvPr id="84" name="Freeform 83"/>
              <p:cNvSpPr/>
              <p:nvPr>
                <p:custDataLst>
                  <p:tags r:id="rId37"/>
                </p:custDataLst>
              </p:nvPr>
            </p:nvSpPr>
            <p:spPr>
              <a:xfrm rot="10800000" flipV="1">
                <a:off x="6830291" y="3432338"/>
                <a:ext cx="611910" cy="369822"/>
              </a:xfrm>
              <a:custGeom>
                <a:avLst/>
                <a:gdLst>
                  <a:gd name="connsiteX0" fmla="*/ 0 w 1016000"/>
                  <a:gd name="connsiteY0" fmla="*/ 0 h 457200"/>
                  <a:gd name="connsiteX1" fmla="*/ 1016000 w 1016000"/>
                  <a:gd name="connsiteY1" fmla="*/ 0 h 457200"/>
                  <a:gd name="connsiteX2" fmla="*/ 1016000 w 1016000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0" h="457200">
                    <a:moveTo>
                      <a:pt x="0" y="0"/>
                    </a:moveTo>
                    <a:lnTo>
                      <a:pt x="1016000" y="0"/>
                    </a:lnTo>
                    <a:lnTo>
                      <a:pt x="1016000" y="457200"/>
                    </a:lnTo>
                  </a:path>
                </a:pathLst>
              </a:custGeom>
              <a:noFill/>
              <a:ln w="19050">
                <a:solidFill>
                  <a:srgbClr val="80808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7"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>
            <p:custDataLst>
              <p:tags r:id="rId17"/>
            </p:custDataLst>
          </p:nvPr>
        </p:nvGrpSpPr>
        <p:grpSpPr>
          <a:xfrm>
            <a:off x="5343746" y="4661028"/>
            <a:ext cx="4219051" cy="1693019"/>
            <a:chOff x="3743424" y="4436159"/>
            <a:chExt cx="4135061" cy="1659316"/>
          </a:xfrm>
        </p:grpSpPr>
        <p:grpSp>
          <p:nvGrpSpPr>
            <p:cNvPr id="68" name="Group 67"/>
            <p:cNvGrpSpPr/>
            <p:nvPr/>
          </p:nvGrpSpPr>
          <p:grpSpPr>
            <a:xfrm>
              <a:off x="3743424" y="4436159"/>
              <a:ext cx="1812292" cy="1303564"/>
              <a:chOff x="3743424" y="4436159"/>
              <a:chExt cx="1812292" cy="1303564"/>
            </a:xfrm>
          </p:grpSpPr>
          <p:sp>
            <p:nvSpPr>
              <p:cNvPr id="185" name="Oval 1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3743424" y="4436159"/>
                <a:ext cx="1812292" cy="1303564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3297" tIns="46649" rIns="93297" bIns="46649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endParaRPr lang="fr-FR" sz="1428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191" name="Rectangle 4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859281" y="4761886"/>
                <a:ext cx="1628950" cy="65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Diminuer la criminalité et les coûts de justice</a:t>
                </a:r>
                <a:endParaRPr lang="fr-FR" sz="1428" dirty="0">
                  <a:solidFill>
                    <a:schemeClr val="bg1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579525" y="5496714"/>
              <a:ext cx="3298960" cy="598761"/>
              <a:chOff x="4579525" y="5496714"/>
              <a:chExt cx="3298960" cy="598761"/>
            </a:xfrm>
          </p:grpSpPr>
          <p:sp>
            <p:nvSpPr>
              <p:cNvPr id="15" name="AutoShape 1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601833" y="5555690"/>
                <a:ext cx="2276652" cy="53978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93297" tIns="55097" rIns="55097" bIns="55097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31383"/>
                <a:r>
                  <a:rPr lang="fr-FR" sz="1428" dirty="0">
                    <a:latin typeface="Myriad Pro" panose="020B0503030403020204" pitchFamily="34" charset="0"/>
                    <a:cs typeface="Arial" pitchFamily="34" charset="0"/>
                  </a:rPr>
                  <a:t>&gt;90% des détenus en </a:t>
                </a:r>
                <a:r>
                  <a:rPr lang="fr-FR" sz="1428" dirty="0" err="1">
                    <a:latin typeface="Myriad Pro" panose="020B0503030403020204" pitchFamily="34" charset="0"/>
                    <a:cs typeface="Arial" pitchFamily="34" charset="0"/>
                  </a:rPr>
                  <a:t>FWB</a:t>
                </a:r>
                <a:r>
                  <a:rPr lang="fr-FR" sz="1428" dirty="0">
                    <a:latin typeface="Myriad Pro" panose="020B0503030403020204" pitchFamily="34" charset="0"/>
                    <a:cs typeface="Arial" pitchFamily="34" charset="0"/>
                  </a:rPr>
                  <a:t> sont faiblement instruits</a:t>
                </a:r>
                <a:endParaRPr lang="fr-FR" sz="1837" dirty="0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99" name="Oval 98"/>
              <p:cNvSpPr/>
              <p:nvPr>
                <p:custDataLst>
                  <p:tags r:id="rId31"/>
                </p:custDataLst>
              </p:nvPr>
            </p:nvSpPr>
            <p:spPr>
              <a:xfrm>
                <a:off x="4579525" y="5496714"/>
                <a:ext cx="140090" cy="14009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37" dirty="0" err="1">
                  <a:solidFill>
                    <a:schemeClr val="tx1"/>
                  </a:solidFill>
                  <a:latin typeface="Myriad Pro" panose="020B0503030403020204" pitchFamily="34" charset="0"/>
                </a:endParaRPr>
              </a:p>
            </p:txBody>
          </p:sp>
          <p:sp>
            <p:nvSpPr>
              <p:cNvPr id="85" name="Freeform 84"/>
              <p:cNvSpPr/>
              <p:nvPr>
                <p:custDataLst>
                  <p:tags r:id="rId32"/>
                </p:custDataLst>
              </p:nvPr>
            </p:nvSpPr>
            <p:spPr>
              <a:xfrm rot="10800000">
                <a:off x="4641539" y="5557535"/>
                <a:ext cx="960294" cy="268047"/>
              </a:xfrm>
              <a:custGeom>
                <a:avLst/>
                <a:gdLst>
                  <a:gd name="connsiteX0" fmla="*/ 0 w 1016000"/>
                  <a:gd name="connsiteY0" fmla="*/ 0 h 457200"/>
                  <a:gd name="connsiteX1" fmla="*/ 1016000 w 1016000"/>
                  <a:gd name="connsiteY1" fmla="*/ 0 h 457200"/>
                  <a:gd name="connsiteX2" fmla="*/ 1016000 w 1016000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0" h="457200">
                    <a:moveTo>
                      <a:pt x="0" y="0"/>
                    </a:moveTo>
                    <a:lnTo>
                      <a:pt x="1016000" y="0"/>
                    </a:lnTo>
                    <a:lnTo>
                      <a:pt x="1016000" y="457200"/>
                    </a:lnTo>
                  </a:path>
                </a:pathLst>
              </a:custGeom>
              <a:noFill/>
              <a:ln w="19050">
                <a:solidFill>
                  <a:srgbClr val="80808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7"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>
            <p:custDataLst>
              <p:tags r:id="rId18"/>
            </p:custDataLst>
          </p:nvPr>
        </p:nvGrpSpPr>
        <p:grpSpPr>
          <a:xfrm>
            <a:off x="2293148" y="3798898"/>
            <a:ext cx="3113258" cy="2192053"/>
            <a:chOff x="753558" y="3591191"/>
            <a:chExt cx="3051281" cy="2148415"/>
          </a:xfrm>
        </p:grpSpPr>
        <p:grpSp>
          <p:nvGrpSpPr>
            <p:cNvPr id="69" name="Group 68"/>
            <p:cNvGrpSpPr/>
            <p:nvPr/>
          </p:nvGrpSpPr>
          <p:grpSpPr>
            <a:xfrm>
              <a:off x="1992547" y="3591191"/>
              <a:ext cx="1812292" cy="1303564"/>
              <a:chOff x="1992547" y="3591191"/>
              <a:chExt cx="1812292" cy="1303564"/>
            </a:xfrm>
          </p:grpSpPr>
          <p:sp>
            <p:nvSpPr>
              <p:cNvPr id="178" name="Oval 11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992547" y="3591191"/>
                <a:ext cx="1812292" cy="1303564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3297" tIns="46649" rIns="93297" bIns="46649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endParaRPr lang="fr-FR" sz="1428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193" name="Rectangle 5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071148" y="3916918"/>
                <a:ext cx="1628950" cy="65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Renforcer démocratie et citoyenneté</a:t>
                </a:r>
                <a:endParaRPr lang="fr-FR" sz="1428" dirty="0">
                  <a:solidFill>
                    <a:schemeClr val="bg1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53558" y="4624142"/>
              <a:ext cx="2215180" cy="1115464"/>
              <a:chOff x="753558" y="4624142"/>
              <a:chExt cx="2215180" cy="1115464"/>
            </a:xfrm>
          </p:grpSpPr>
          <p:sp>
            <p:nvSpPr>
              <p:cNvPr id="18" name="AutoShape 1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53558" y="4984454"/>
                <a:ext cx="1577686" cy="75515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93297" tIns="55097" rIns="55097" bIns="55097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31383"/>
                <a:r>
                  <a:rPr lang="fr-FR" sz="1428" dirty="0">
                    <a:latin typeface="Myriad Pro" panose="020B0503030403020204" pitchFamily="34" charset="0"/>
                    <a:cs typeface="Arial" pitchFamily="34" charset="0"/>
                  </a:rPr>
                  <a:t>Ethique, engagement dans la société …</a:t>
                </a:r>
                <a:endParaRPr lang="fr-FR" sz="1837" dirty="0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100" name="Oval 99"/>
              <p:cNvSpPr/>
              <p:nvPr>
                <p:custDataLst>
                  <p:tags r:id="rId26"/>
                </p:custDataLst>
              </p:nvPr>
            </p:nvSpPr>
            <p:spPr>
              <a:xfrm>
                <a:off x="2828648" y="4624142"/>
                <a:ext cx="140090" cy="14009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37" dirty="0" err="1">
                  <a:solidFill>
                    <a:schemeClr val="tx1"/>
                  </a:solidFill>
                  <a:latin typeface="Myriad Pro" panose="020B0503030403020204" pitchFamily="34" charset="0"/>
                </a:endParaRPr>
              </a:p>
            </p:txBody>
          </p:sp>
          <p:sp>
            <p:nvSpPr>
              <p:cNvPr id="95" name="Freeform 94"/>
              <p:cNvSpPr/>
              <p:nvPr>
                <p:custDataLst>
                  <p:tags r:id="rId27"/>
                </p:custDataLst>
              </p:nvPr>
            </p:nvSpPr>
            <p:spPr>
              <a:xfrm rot="10800000" flipH="1">
                <a:off x="2345098" y="4694187"/>
                <a:ext cx="552257" cy="650220"/>
              </a:xfrm>
              <a:custGeom>
                <a:avLst/>
                <a:gdLst>
                  <a:gd name="connsiteX0" fmla="*/ 0 w 1016000"/>
                  <a:gd name="connsiteY0" fmla="*/ 0 h 457200"/>
                  <a:gd name="connsiteX1" fmla="*/ 1016000 w 1016000"/>
                  <a:gd name="connsiteY1" fmla="*/ 0 h 457200"/>
                  <a:gd name="connsiteX2" fmla="*/ 1016000 w 1016000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0" h="457200">
                    <a:moveTo>
                      <a:pt x="0" y="0"/>
                    </a:moveTo>
                    <a:lnTo>
                      <a:pt x="1016000" y="0"/>
                    </a:lnTo>
                    <a:lnTo>
                      <a:pt x="1016000" y="457200"/>
                    </a:lnTo>
                  </a:path>
                </a:pathLst>
              </a:custGeom>
              <a:noFill/>
              <a:ln w="19050">
                <a:solidFill>
                  <a:srgbClr val="80808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7">
                  <a:latin typeface="Myriad Pro" panose="020B0503030403020204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>
            <p:custDataLst>
              <p:tags r:id="rId19"/>
            </p:custDataLst>
          </p:nvPr>
        </p:nvGrpSpPr>
        <p:grpSpPr>
          <a:xfrm>
            <a:off x="1711189" y="2150545"/>
            <a:ext cx="3695219" cy="1985499"/>
            <a:chOff x="183182" y="1975653"/>
            <a:chExt cx="3621657" cy="1945973"/>
          </a:xfrm>
        </p:grpSpPr>
        <p:grpSp>
          <p:nvGrpSpPr>
            <p:cNvPr id="70" name="Group 69"/>
            <p:cNvGrpSpPr/>
            <p:nvPr/>
          </p:nvGrpSpPr>
          <p:grpSpPr>
            <a:xfrm>
              <a:off x="1992547" y="1975653"/>
              <a:ext cx="1812292" cy="1303564"/>
              <a:chOff x="1992547" y="1975653"/>
              <a:chExt cx="1812292" cy="1303564"/>
            </a:xfrm>
          </p:grpSpPr>
          <p:sp>
            <p:nvSpPr>
              <p:cNvPr id="164" name="Oval 1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992547" y="1975653"/>
                <a:ext cx="1812292" cy="1303564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3297" tIns="46649" rIns="93297" bIns="46649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endParaRPr lang="fr-FR" sz="1428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192" name="Rectangle 5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071257" y="2301380"/>
                <a:ext cx="1628950" cy="654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31383">
                  <a:lnSpc>
                    <a:spcPts val="1714"/>
                  </a:lnSpc>
                </a:pP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Faire face </a:t>
                </a:r>
                <a:b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</a:br>
                <a:r>
                  <a:rPr lang="fr-FR" sz="1428" b="1" dirty="0">
                    <a:solidFill>
                      <a:schemeClr val="bg1"/>
                    </a:solidFill>
                    <a:latin typeface="Myriad Pro" panose="020B0503030403020204" pitchFamily="34" charset="0"/>
                    <a:cs typeface="Arial" pitchFamily="34" charset="0"/>
                  </a:rPr>
                  <a:t>à la croissance démographique </a:t>
                </a:r>
                <a:endParaRPr lang="fr-FR" sz="1428" dirty="0">
                  <a:solidFill>
                    <a:schemeClr val="bg1"/>
                  </a:solidFill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83182" y="2089650"/>
              <a:ext cx="2560790" cy="1831976"/>
              <a:chOff x="183182" y="2089650"/>
              <a:chExt cx="2560790" cy="1831976"/>
            </a:xfrm>
          </p:grpSpPr>
          <p:sp>
            <p:nvSpPr>
              <p:cNvPr id="78" name="AutoShape 1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83182" y="2089650"/>
                <a:ext cx="1628775" cy="1831976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/>
            </p:spPr>
            <p:txBody>
              <a:bodyPr vert="horz" wrap="square" lIns="93297" tIns="55097" rIns="55097" bIns="55097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31383"/>
                <a:r>
                  <a:rPr lang="fr-FR" sz="1428" dirty="0">
                    <a:latin typeface="Myriad Pro" panose="020B0503030403020204" pitchFamily="34" charset="0"/>
                    <a:cs typeface="Arial" pitchFamily="34" charset="0"/>
                  </a:rPr>
                  <a:t>A Bruxelles, l’enseignement devra faire face à une augmentation des élèves de 16% en primaire et 8% en secondaire d’ici  2016</a:t>
                </a:r>
                <a:endParaRPr lang="fr-FR" sz="1837" dirty="0">
                  <a:latin typeface="Myriad Pro" panose="020B0503030403020204" pitchFamily="34" charset="0"/>
                  <a:cs typeface="Arial" pitchFamily="34" charset="0"/>
                </a:endParaRPr>
              </a:p>
            </p:txBody>
          </p:sp>
          <p:sp>
            <p:nvSpPr>
              <p:cNvPr id="101" name="Oval 100"/>
              <p:cNvSpPr/>
              <p:nvPr>
                <p:custDataLst>
                  <p:tags r:id="rId21"/>
                </p:custDataLst>
              </p:nvPr>
            </p:nvSpPr>
            <p:spPr>
              <a:xfrm>
                <a:off x="2603882" y="2991810"/>
                <a:ext cx="140090" cy="14009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37" dirty="0" err="1">
                  <a:solidFill>
                    <a:schemeClr val="tx1"/>
                  </a:solidFill>
                  <a:latin typeface="Myriad Pro" panose="020B0503030403020204" pitchFamily="34" charset="0"/>
                </a:endParaRPr>
              </a:p>
            </p:txBody>
          </p:sp>
          <p:sp>
            <p:nvSpPr>
              <p:cNvPr id="96" name="Freeform 95"/>
              <p:cNvSpPr/>
              <p:nvPr>
                <p:custDataLst>
                  <p:tags r:id="rId22"/>
                </p:custDataLst>
              </p:nvPr>
            </p:nvSpPr>
            <p:spPr>
              <a:xfrm rot="10800000" flipH="1">
                <a:off x="1811957" y="3061855"/>
                <a:ext cx="861970" cy="231460"/>
              </a:xfrm>
              <a:custGeom>
                <a:avLst/>
                <a:gdLst>
                  <a:gd name="connsiteX0" fmla="*/ 0 w 1016000"/>
                  <a:gd name="connsiteY0" fmla="*/ 0 h 457200"/>
                  <a:gd name="connsiteX1" fmla="*/ 1016000 w 1016000"/>
                  <a:gd name="connsiteY1" fmla="*/ 0 h 457200"/>
                  <a:gd name="connsiteX2" fmla="*/ 1016000 w 1016000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0" h="457200">
                    <a:moveTo>
                      <a:pt x="0" y="0"/>
                    </a:moveTo>
                    <a:lnTo>
                      <a:pt x="1016000" y="0"/>
                    </a:lnTo>
                    <a:lnTo>
                      <a:pt x="1016000" y="457200"/>
                    </a:lnTo>
                  </a:path>
                </a:pathLst>
              </a:custGeom>
              <a:noFill/>
              <a:ln w="19050">
                <a:solidFill>
                  <a:srgbClr val="80808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3297" tIns="46649" rIns="93297" bIns="46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37">
                  <a:latin typeface="Myriad Pro" panose="020B05030304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37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77" y="2065137"/>
            <a:ext cx="10515600" cy="132556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lphaUcPeriod" startAt="2"/>
            </a:pPr>
            <a:r>
              <a:rPr lang="fr-BE" sz="5400" dirty="0" smtClean="0">
                <a:latin typeface="League Gothic" panose="00000500000000000000"/>
              </a:rPr>
              <a:t>Le programme </a:t>
            </a:r>
            <a:r>
              <a:rPr lang="fr-BE" sz="5400" dirty="0" err="1" smtClean="0">
                <a:latin typeface="League Gothic" panose="00000500000000000000"/>
              </a:rPr>
              <a:t>Teach</a:t>
            </a:r>
            <a:r>
              <a:rPr lang="fr-BE" sz="5400" dirty="0" smtClean="0">
                <a:latin typeface="League Gothic" panose="00000500000000000000"/>
              </a:rPr>
              <a:t> For </a:t>
            </a:r>
            <a:r>
              <a:rPr lang="fr-BE" sz="5400" dirty="0" err="1" smtClean="0">
                <a:latin typeface="League Gothic" panose="00000500000000000000"/>
              </a:rPr>
              <a:t>Belgium</a:t>
            </a:r>
            <a:endParaRPr lang="fr-BE" sz="5400" dirty="0">
              <a:latin typeface="League Gothic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082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err="1" smtClean="0">
                <a:cs typeface="Arial" panose="020B0604020202020204" pitchFamily="34" charset="0"/>
              </a:rPr>
              <a:t>Teach</a:t>
            </a:r>
            <a:r>
              <a:rPr lang="fr-FR" sz="2400" dirty="0" smtClean="0">
                <a:cs typeface="Arial" panose="020B0604020202020204" pitchFamily="34" charset="0"/>
              </a:rPr>
              <a:t> For </a:t>
            </a:r>
            <a:r>
              <a:rPr lang="fr-FR" sz="2400" dirty="0" err="1" smtClean="0">
                <a:cs typeface="Arial" panose="020B0604020202020204" pitchFamily="34" charset="0"/>
              </a:rPr>
              <a:t>Belgium</a:t>
            </a:r>
            <a:r>
              <a:rPr lang="fr-FR" sz="2400" dirty="0" smtClean="0">
                <a:cs typeface="Arial" panose="020B0604020202020204" pitchFamily="34" charset="0"/>
              </a:rPr>
              <a:t> bénéficie</a:t>
            </a:r>
            <a:r>
              <a:rPr lang="fr-FR" sz="2400" dirty="0" smtClean="0">
                <a:cs typeface="Arial" panose="020B0604020202020204" pitchFamily="34" charset="0"/>
              </a:rPr>
              <a:t> </a:t>
            </a:r>
            <a:r>
              <a:rPr lang="fr-FR" sz="2400" dirty="0">
                <a:cs typeface="Arial" panose="020B0604020202020204" pitchFamily="34" charset="0"/>
              </a:rPr>
              <a:t>de l’expérience d’un réseau présent sur les </a:t>
            </a:r>
            <a:r>
              <a:rPr lang="fr-FR" sz="2400" dirty="0"/>
              <a:t>5 continents </a:t>
            </a:r>
            <a:r>
              <a:rPr lang="fr-FR" sz="2400" dirty="0">
                <a:cs typeface="Arial" panose="020B0604020202020204" pitchFamily="34" charset="0"/>
              </a:rPr>
              <a:t>et dans </a:t>
            </a:r>
            <a:r>
              <a:rPr lang="fr-FR" sz="2400" dirty="0" smtClean="0"/>
              <a:t>36 pays</a:t>
            </a:r>
            <a:endParaRPr lang="fr-FR" sz="2400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381458" y="6700175"/>
            <a:ext cx="284012" cy="155496"/>
          </a:xfrm>
          <a:prstGeom prst="rect">
            <a:avLst/>
          </a:prstGeom>
        </p:spPr>
        <p:txBody>
          <a:bodyPr/>
          <a:lstStyle/>
          <a:p>
            <a:fld id="{42C328C1-A84F-4A39-A664-DBA00541A8C6}" type="slidenum">
              <a:rPr lang="fr-FR" sz="1600" noProof="0" smtClean="0">
                <a:latin typeface="Myriad Pro" panose="020B0503030403020204" pitchFamily="34" charset="0"/>
              </a:rPr>
              <a:pPr/>
              <a:t>13</a:t>
            </a:fld>
            <a:endParaRPr lang="fr-FR" sz="1600" noProof="0" dirty="0">
              <a:latin typeface="Myriad Pro" panose="020B0503030403020204" pitchFamily="34" charset="0"/>
            </a:endParaRP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11600399" y="6295987"/>
            <a:ext cx="284012" cy="155496"/>
          </a:xfrm>
          <a:prstGeom prst="rect">
            <a:avLst/>
          </a:prstGeom>
        </p:spPr>
        <p:txBody>
          <a:bodyPr/>
          <a:lstStyle/>
          <a:p>
            <a:fld id="{42C328C1-A84F-4A39-A664-DBA00541A8C6}" type="slidenum">
              <a:rPr lang="fr-FR" noProof="0" smtClean="0">
                <a:latin typeface="Myriad Pro" panose="020B0503030403020204" pitchFamily="34" charset="0"/>
              </a:rPr>
              <a:pPr/>
              <a:t>13</a:t>
            </a:fld>
            <a:endParaRPr lang="fr-FR" noProof="0" dirty="0">
              <a:latin typeface="Myriad Pro" panose="020B0503030403020204" pitchFamily="34" charset="0"/>
            </a:endParaRPr>
          </a:p>
        </p:txBody>
      </p:sp>
      <p:sp>
        <p:nvSpPr>
          <p:cNvPr id="20" name="TextBox 5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7405892" y="1086445"/>
            <a:ext cx="2149406" cy="4698382"/>
          </a:xfrm>
          <a:prstGeom prst="rect">
            <a:avLst/>
          </a:prstGeom>
          <a:solidFill>
            <a:srgbClr val="FFFFFF"/>
          </a:solidFill>
          <a:ln w="15875">
            <a:solidFill>
              <a:srgbClr val="FFE99B"/>
            </a:solidFill>
          </a:ln>
          <a:effectLst>
            <a:outerShdw blurRad="152400" dist="76200" dir="5100000" sx="95000" sy="95000" rotWithShape="0">
              <a:srgbClr val="000000">
                <a:alpha val="15000"/>
              </a:srgbClr>
            </a:outerShdw>
          </a:effectLst>
          <a:extLst/>
        </p:spPr>
        <p:txBody>
          <a:bodyPr vert="horz" wrap="square" lIns="77692" tIns="77692" rIns="77692" bIns="77692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chemeClr val="tx2"/>
              </a:buClr>
              <a:defRPr b="1"/>
            </a:lvl1pPr>
          </a:lstStyle>
          <a:p>
            <a:pPr marL="0" lvl="1" defTabSz="932271">
              <a:defRPr/>
            </a:pPr>
            <a:endParaRPr lang="fr-FR" sz="1837" kern="0" dirty="0">
              <a:latin typeface="Myriad Pro" panose="020B0503030403020204" pitchFamily="34" charset="0"/>
            </a:endParaRPr>
          </a:p>
        </p:txBody>
      </p:sp>
      <p:sp>
        <p:nvSpPr>
          <p:cNvPr id="21" name="TextBox 5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658599" y="1072446"/>
            <a:ext cx="5590140" cy="4712381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1">
                <a:lumMod val="50000"/>
              </a:schemeClr>
            </a:solidFill>
          </a:ln>
          <a:effectLst>
            <a:outerShdw blurRad="152400" dist="76200" dir="5100000" sx="95000" sy="95000" rotWithShape="0">
              <a:srgbClr val="000000">
                <a:alpha val="15000"/>
              </a:srgbClr>
            </a:outerShdw>
          </a:effectLst>
          <a:extLst/>
        </p:spPr>
        <p:txBody>
          <a:bodyPr vert="horz" wrap="square" lIns="77692" tIns="77692" rIns="77692" bIns="77692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chemeClr val="tx2"/>
              </a:buClr>
              <a:defRPr b="1"/>
            </a:lvl1pPr>
          </a:lstStyle>
          <a:p>
            <a:pPr marL="0" lvl="1" defTabSz="932271">
              <a:defRPr/>
            </a:pPr>
            <a:endParaRPr lang="fr-FR" sz="1837" kern="0" dirty="0">
              <a:latin typeface="Myriad Pro" panose="020B0503030403020204" pitchFamily="34" charset="0"/>
            </a:endParaRPr>
          </a:p>
        </p:txBody>
      </p:sp>
      <p:sp>
        <p:nvSpPr>
          <p:cNvPr id="22" name="TextBox 5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7405892" y="1158174"/>
            <a:ext cx="2149404" cy="4333340"/>
          </a:xfrm>
          <a:prstGeom prst="rect">
            <a:avLst/>
          </a:prstGeom>
          <a:noFill/>
          <a:ln w="15875">
            <a:noFill/>
          </a:ln>
          <a:effectLst>
            <a:outerShdw blurRad="152400" dist="76200" dir="5100000" sx="95000" sy="95000" rotWithShape="0">
              <a:srgbClr val="000000">
                <a:alpha val="15000"/>
              </a:srgbClr>
            </a:outerShdw>
          </a:effectLst>
          <a:extLst/>
        </p:spPr>
        <p:txBody>
          <a:bodyPr vert="horz" wrap="square" lIns="77692" tIns="77692" rIns="77692" bIns="77692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000" b="1"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85601" indent="-185601" defTabSz="912847">
              <a:buClr>
                <a:srgbClr val="800000"/>
              </a:buClr>
              <a:buFont typeface="Wingdings" charset="2"/>
              <a:buChar char="ü"/>
            </a:pPr>
            <a:r>
              <a:rPr lang="fr-FR" sz="1428" b="0" kern="0" dirty="0" smtClean="0">
                <a:latin typeface="Myriad Pro" panose="020B0503030403020204" pitchFamily="34" charset="0"/>
                <a:cs typeface="Arial" panose="020B0604020202020204" pitchFamily="34" charset="0"/>
              </a:rPr>
              <a:t>36 </a:t>
            </a:r>
            <a:r>
              <a:rPr lang="fr-FR" sz="1428" b="0" kern="0" dirty="0">
                <a:latin typeface="Myriad Pro" panose="020B0503030403020204" pitchFamily="34" charset="0"/>
                <a:cs typeface="Arial" panose="020B0604020202020204" pitchFamily="34" charset="0"/>
              </a:rPr>
              <a:t>organisations, avec</a:t>
            </a:r>
          </a:p>
          <a:p>
            <a:pPr marL="379132" lvl="1" indent="-185601" defTabSz="912847">
              <a:buClr>
                <a:srgbClr val="800000"/>
              </a:buClr>
              <a:buFont typeface="Wingdings" charset="2"/>
              <a:buChar char="ü"/>
            </a:pPr>
            <a:r>
              <a:rPr lang="fr-FR" sz="1326" b="0" kern="0" dirty="0">
                <a:latin typeface="Myriad Pro" panose="020B0503030403020204" pitchFamily="34" charset="0"/>
                <a:cs typeface="Arial" panose="020B0604020202020204" pitchFamily="34" charset="0"/>
              </a:rPr>
              <a:t>11.000 enseignants</a:t>
            </a:r>
          </a:p>
          <a:p>
            <a:pPr marL="379132" lvl="1" indent="-185601" defTabSz="912847">
              <a:buClr>
                <a:srgbClr val="800000"/>
              </a:buClr>
              <a:buFont typeface="Wingdings" charset="2"/>
              <a:buChar char="ü"/>
            </a:pPr>
            <a:r>
              <a:rPr lang="fr-FR" sz="1326" b="0" kern="0" dirty="0">
                <a:latin typeface="Myriad Pro" panose="020B0503030403020204" pitchFamily="34" charset="0"/>
                <a:cs typeface="Arial" panose="020B0604020202020204" pitchFamily="34" charset="0"/>
              </a:rPr>
              <a:t>26.000 </a:t>
            </a:r>
            <a:r>
              <a:rPr lang="fr-FR" sz="1326" b="0" kern="0" dirty="0" err="1">
                <a:latin typeface="Myriad Pro" panose="020B0503030403020204" pitchFamily="34" charset="0"/>
                <a:cs typeface="Arial" panose="020B0604020202020204" pitchFamily="34" charset="0"/>
              </a:rPr>
              <a:t>alumni</a:t>
            </a:r>
            <a:r>
              <a:rPr lang="fr-FR" sz="1326" b="0" kern="0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pPr marL="379132" lvl="1" indent="-185601" defTabSz="912847">
              <a:buClr>
                <a:srgbClr val="800000"/>
              </a:buClr>
              <a:buFont typeface="Wingdings" charset="2"/>
              <a:buChar char="ü"/>
            </a:pPr>
            <a:r>
              <a:rPr lang="fr-FR" sz="1326" b="0" kern="0" dirty="0">
                <a:latin typeface="Myriad Pro" panose="020B0503030403020204" pitchFamily="34" charset="0"/>
                <a:cs typeface="Arial" panose="020B0604020202020204" pitchFamily="34" charset="0"/>
              </a:rPr>
              <a:t>Plus de 20 ans d´expérience</a:t>
            </a:r>
          </a:p>
          <a:p>
            <a:pPr marL="185601" indent="-185601" defTabSz="912847">
              <a:buClr>
                <a:srgbClr val="800000"/>
              </a:buClr>
              <a:buFont typeface="Wingdings" charset="2"/>
              <a:buChar char="ü"/>
            </a:pPr>
            <a:endParaRPr lang="fr-FR" sz="1428" b="0" kern="0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185601" indent="-185601" defTabSz="912847">
              <a:buClr>
                <a:srgbClr val="800000"/>
              </a:buClr>
              <a:buFont typeface="Wingdings" charset="2"/>
              <a:buChar char="ü"/>
            </a:pPr>
            <a:r>
              <a:rPr lang="fr-FR" sz="1428" b="0" kern="0" dirty="0" err="1">
                <a:latin typeface="Myriad Pro" panose="020B0503030403020204" pitchFamily="34" charset="0"/>
                <a:cs typeface="Arial" panose="020B0604020202020204" pitchFamily="34" charset="0"/>
              </a:rPr>
              <a:t>Teach</a:t>
            </a:r>
            <a:r>
              <a:rPr lang="fr-FR" sz="1428" b="0" kern="0" dirty="0">
                <a:latin typeface="Myriad Pro" panose="020B0503030403020204" pitchFamily="34" charset="0"/>
                <a:cs typeface="Arial" panose="020B0604020202020204" pitchFamily="34" charset="0"/>
              </a:rPr>
              <a:t> for </a:t>
            </a:r>
            <a:r>
              <a:rPr lang="fr-FR" sz="1428" b="0" kern="0" dirty="0" err="1">
                <a:latin typeface="Myriad Pro" panose="020B0503030403020204" pitchFamily="34" charset="0"/>
                <a:cs typeface="Arial" panose="020B0604020202020204" pitchFamily="34" charset="0"/>
              </a:rPr>
              <a:t>America</a:t>
            </a:r>
            <a:r>
              <a:rPr lang="fr-FR" sz="1428" b="0" kern="0" dirty="0">
                <a:latin typeface="Myriad Pro" panose="020B0503030403020204" pitchFamily="34" charset="0"/>
                <a:cs typeface="Arial" panose="020B0604020202020204" pitchFamily="34" charset="0"/>
              </a:rPr>
              <a:t> (1989) et </a:t>
            </a:r>
            <a:r>
              <a:rPr lang="fr-FR" sz="1428" b="0" kern="0" dirty="0" err="1">
                <a:latin typeface="Myriad Pro" panose="020B0503030403020204" pitchFamily="34" charset="0"/>
                <a:cs typeface="Arial" panose="020B0604020202020204" pitchFamily="34" charset="0"/>
              </a:rPr>
              <a:t>Teach</a:t>
            </a:r>
            <a:r>
              <a:rPr lang="fr-FR" sz="1428" b="0" kern="0" dirty="0">
                <a:latin typeface="Myriad Pro" panose="020B0503030403020204" pitchFamily="34" charset="0"/>
                <a:cs typeface="Arial" panose="020B0604020202020204" pitchFamily="34" charset="0"/>
              </a:rPr>
              <a:t> First (UK, 2003) ont démontré un impact significatif pour améliorer le système éducatif</a:t>
            </a: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"/>
          <a:stretch/>
        </p:blipFill>
        <p:spPr>
          <a:xfrm>
            <a:off x="1676935" y="1086449"/>
            <a:ext cx="5571796" cy="3950957"/>
          </a:xfrm>
          <a:prstGeom prst="rect">
            <a:avLst/>
          </a:prstGeom>
        </p:spPr>
      </p:pic>
      <p:sp>
        <p:nvSpPr>
          <p:cNvPr id="24" name="TextBox 5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658596" y="4728662"/>
            <a:ext cx="5747295" cy="1391357"/>
          </a:xfrm>
          <a:prstGeom prst="rect">
            <a:avLst/>
          </a:prstGeom>
          <a:noFill/>
          <a:ln w="15875">
            <a:noFill/>
          </a:ln>
          <a:effectLst>
            <a:outerShdw blurRad="152400" dist="76200" dir="5100000" sx="95000" sy="95000" rotWithShape="0">
              <a:srgbClr val="000000">
                <a:alpha val="15000"/>
              </a:srgbClr>
            </a:outerShdw>
          </a:effectLst>
          <a:extLst/>
        </p:spPr>
        <p:txBody>
          <a:bodyPr vert="horz" wrap="square" lIns="77692" tIns="77692" rIns="77692" bIns="77692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000" b="1"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defTabSz="912847">
              <a:buClr>
                <a:srgbClr val="800000"/>
              </a:buClr>
            </a:pPr>
            <a:endParaRPr lang="fr-FR" sz="1428" kern="0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defTabSz="912847">
              <a:buClr>
                <a:srgbClr val="800000"/>
              </a:buClr>
            </a:pPr>
            <a:r>
              <a:rPr lang="fr-FR" sz="1428" kern="0" dirty="0" err="1">
                <a:latin typeface="Myriad Pro" panose="020B0503030403020204" pitchFamily="34" charset="0"/>
                <a:cs typeface="Arial" panose="020B0604020202020204" pitchFamily="34" charset="0"/>
              </a:rPr>
              <a:t>Teach</a:t>
            </a:r>
            <a:r>
              <a:rPr lang="fr-FR" sz="1428" kern="0" dirty="0">
                <a:latin typeface="Myriad Pro" panose="020B0503030403020204" pitchFamily="34" charset="0"/>
                <a:cs typeface="Arial" panose="020B0604020202020204" pitchFamily="34" charset="0"/>
              </a:rPr>
              <a:t> for All </a:t>
            </a:r>
            <a:r>
              <a:rPr lang="fr-FR" sz="1428" b="0" kern="0" dirty="0">
                <a:latin typeface="Myriad Pro" panose="020B0503030403020204" pitchFamily="34" charset="0"/>
                <a:cs typeface="Arial" panose="020B0604020202020204" pitchFamily="34" charset="0"/>
              </a:rPr>
              <a:t>anime  le réseau global: </a:t>
            </a:r>
            <a:r>
              <a:rPr lang="fr-FR" sz="1428" kern="0" dirty="0">
                <a:latin typeface="Myriad Pro" panose="020B0503030403020204" pitchFamily="34" charset="0"/>
                <a:cs typeface="Arial" panose="020B0604020202020204" pitchFamily="34" charset="0"/>
              </a:rPr>
              <a:t>soutien technique </a:t>
            </a:r>
            <a:r>
              <a:rPr lang="fr-FR" sz="1428" b="0" kern="0" dirty="0">
                <a:latin typeface="Myriad Pro" panose="020B0503030403020204" pitchFamily="34" charset="0"/>
                <a:cs typeface="Arial" panose="020B0604020202020204" pitchFamily="34" charset="0"/>
              </a:rPr>
              <a:t>important; partage des </a:t>
            </a:r>
            <a:r>
              <a:rPr lang="fr-FR" sz="1428" kern="0" dirty="0">
                <a:latin typeface="Myriad Pro" panose="020B0503030403020204" pitchFamily="34" charset="0"/>
                <a:cs typeface="Arial" panose="020B0604020202020204" pitchFamily="34" charset="0"/>
              </a:rPr>
              <a:t>bonnes pratiques</a:t>
            </a:r>
            <a:r>
              <a:rPr lang="fr-FR" sz="1428" b="0" kern="0" dirty="0">
                <a:latin typeface="Myriad Pro" panose="020B0503030403020204" pitchFamily="34" charset="0"/>
                <a:cs typeface="Arial" panose="020B0604020202020204" pitchFamily="34" charset="0"/>
              </a:rPr>
              <a:t>; développement des programmes encore plus performants</a:t>
            </a:r>
          </a:p>
          <a:p>
            <a:pPr marL="110059" lvl="1" indent="-108442" defTabSz="894686">
              <a:buClr>
                <a:srgbClr val="013E5B"/>
              </a:buClr>
              <a:defRPr/>
            </a:pPr>
            <a:endParaRPr lang="fr-FR" sz="1428" b="0" kern="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5787"/>
              </p:ext>
            </p:extLst>
          </p:nvPr>
        </p:nvGraphicFramePr>
        <p:xfrm>
          <a:off x="1442434" y="540913"/>
          <a:ext cx="9259910" cy="533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7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fr-BE" dirty="0" smtClean="0"/>
              <a:t>Sélection - Critères de sélection</a:t>
            </a:r>
            <a:endParaRPr lang="fr-BE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5901823" y="1690689"/>
          <a:ext cx="33901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152883" y="2289556"/>
            <a:ext cx="2578842" cy="30522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2" tIns="38401" rIns="76802" bIns="38401" rtlCol="0" anchor="ctr"/>
          <a:lstStyle/>
          <a:p>
            <a:pPr marL="240004" indent="-240004">
              <a:buFont typeface="Wingdings" panose="05000000000000000000" pitchFamily="2" charset="2"/>
              <a:buChar char="§"/>
            </a:pPr>
            <a:r>
              <a:rPr lang="fr-BE" sz="1837" dirty="0">
                <a:solidFill>
                  <a:schemeClr val="tx1"/>
                </a:solidFill>
              </a:rPr>
              <a:t>Mini-leçon</a:t>
            </a:r>
          </a:p>
          <a:p>
            <a:pPr marL="240004" indent="-240004">
              <a:buFont typeface="Wingdings" panose="05000000000000000000" pitchFamily="2" charset="2"/>
              <a:buChar char="§"/>
            </a:pPr>
            <a:r>
              <a:rPr lang="fr-BE" sz="1837" dirty="0">
                <a:solidFill>
                  <a:schemeClr val="tx1"/>
                </a:solidFill>
              </a:rPr>
              <a:t>Test de Logique</a:t>
            </a:r>
          </a:p>
          <a:p>
            <a:pPr marL="240004" indent="-240004">
              <a:buFont typeface="Wingdings" panose="05000000000000000000" pitchFamily="2" charset="2"/>
              <a:buChar char="§"/>
            </a:pPr>
            <a:r>
              <a:rPr lang="fr-BE" sz="1837" dirty="0">
                <a:solidFill>
                  <a:schemeClr val="tx1"/>
                </a:solidFill>
              </a:rPr>
              <a:t>Rédaction</a:t>
            </a:r>
          </a:p>
          <a:p>
            <a:pPr marL="240004" indent="-240004">
              <a:buFont typeface="Wingdings" panose="05000000000000000000" pitchFamily="2" charset="2"/>
              <a:buChar char="§"/>
            </a:pPr>
            <a:r>
              <a:rPr lang="fr-BE" sz="1837" dirty="0">
                <a:solidFill>
                  <a:schemeClr val="tx1"/>
                </a:solidFill>
              </a:rPr>
              <a:t>Activité de groupe</a:t>
            </a:r>
          </a:p>
          <a:p>
            <a:pPr marL="240004" indent="-240004">
              <a:buFont typeface="Wingdings" panose="05000000000000000000" pitchFamily="2" charset="2"/>
              <a:buChar char="§"/>
            </a:pPr>
            <a:r>
              <a:rPr lang="fr-BE" sz="1837" dirty="0">
                <a:solidFill>
                  <a:schemeClr val="tx1"/>
                </a:solidFill>
              </a:rPr>
              <a:t>Interview individuelle</a:t>
            </a:r>
          </a:p>
          <a:p>
            <a:pPr marL="240004" indent="-240004">
              <a:buFont typeface="Wingdings" panose="05000000000000000000" pitchFamily="2" charset="2"/>
              <a:buChar char="§"/>
            </a:pPr>
            <a:endParaRPr lang="fr-BE" sz="1837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451538" y="1571223"/>
            <a:ext cx="1436736" cy="1175533"/>
          </a:xfrm>
          <a:prstGeom prst="round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837" dirty="0">
                <a:solidFill>
                  <a:schemeClr val="bg1"/>
                </a:solidFill>
              </a:rPr>
              <a:t>Une journée de sélection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7947228" y="1233489"/>
            <a:ext cx="1980011" cy="914400"/>
          </a:xfrm>
          <a:prstGeom prst="roundRect">
            <a:avLst/>
          </a:prstGeom>
          <a:solidFill>
            <a:srgbClr val="8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837" dirty="0"/>
              <a:t>8 compétences évaluées</a:t>
            </a:r>
          </a:p>
        </p:txBody>
      </p:sp>
    </p:spTree>
    <p:extLst>
      <p:ext uri="{BB962C8B-B14F-4D97-AF65-F5344CB8AC3E}">
        <p14:creationId xmlns:p14="http://schemas.microsoft.com/office/powerpoint/2010/main" val="2842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fr-BE" dirty="0" smtClean="0"/>
              <a:t>Formation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1863126" y="1374864"/>
          <a:ext cx="788623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rganigramme : Multidocument 4"/>
          <p:cNvSpPr/>
          <p:nvPr/>
        </p:nvSpPr>
        <p:spPr>
          <a:xfrm>
            <a:off x="7879619" y="4675031"/>
            <a:ext cx="2057279" cy="1326524"/>
          </a:xfrm>
          <a:prstGeom prst="flowChartMultidocument">
            <a:avLst/>
          </a:prstGeom>
          <a:solidFill>
            <a:srgbClr val="FF99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802" tIns="38401" rIns="76802" bIns="384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72"/>
              </a:spcAft>
            </a:pPr>
            <a:r>
              <a:rPr lang="fr-BE" sz="1326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 des acquis et des besoins professionnels </a:t>
            </a:r>
          </a:p>
          <a:p>
            <a:pPr algn="ctr">
              <a:lnSpc>
                <a:spcPct val="107000"/>
              </a:lnSpc>
              <a:spcAft>
                <a:spcPts val="672"/>
              </a:spcAft>
            </a:pPr>
            <a:r>
              <a:rPr lang="fr-BE" sz="816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82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fr-BE" dirty="0" smtClean="0"/>
              <a:t>PLACEMENT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3349742" y="2078328"/>
            <a:ext cx="5519248" cy="3742924"/>
            <a:chOff x="3246118" y="2294893"/>
            <a:chExt cx="6762950" cy="3338407"/>
          </a:xfrm>
        </p:grpSpPr>
        <p:sp>
          <p:nvSpPr>
            <p:cNvPr id="8" name="TextBox 5"/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3246119" y="2496547"/>
              <a:ext cx="1404640" cy="338684"/>
            </a:xfrm>
            <a:prstGeom prst="rect">
              <a:avLst/>
            </a:prstGeom>
            <a:solidFill>
              <a:srgbClr val="003F72"/>
            </a:solidFill>
            <a:ln w="19050">
              <a:noFill/>
            </a:ln>
            <a:effectLst>
              <a:outerShdw blurRad="152400" dist="76200" dir="5100000" sx="95000" sy="95000" algn="ctr" rotWithShape="0">
                <a:srgbClr val="000000">
                  <a:alpha val="15000"/>
                </a:srgbClr>
              </a:outerShdw>
            </a:effectLst>
            <a:extLst/>
          </p:spPr>
          <p:txBody>
            <a:bodyPr vert="horz" wrap="square" lIns="79311" tIns="79311" rIns="79311" bIns="79311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lvl="0" indent="0" defTabSz="895350">
                <a:buClr>
                  <a:srgbClr val="013E5B"/>
                </a:buClr>
                <a:defRPr b="1" baseline="0">
                  <a:solidFill>
                    <a:schemeClr val="bg1"/>
                  </a:solidFill>
                  <a:latin typeface="Myriad Pro" panose="020B0503030403020204" pitchFamily="34" charset="0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baseline="0"/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baseline="0"/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baseline="0"/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9pPr>
            </a:lstStyle>
            <a:p>
              <a:r>
                <a:rPr lang="fr-FR" sz="1837" dirty="0"/>
                <a:t>Ecole</a:t>
              </a:r>
            </a:p>
          </p:txBody>
        </p:sp>
        <p:sp>
          <p:nvSpPr>
            <p:cNvPr id="9" name="Rectangle 28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69694" y="2496549"/>
              <a:ext cx="5239374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Clr>
                  <a:srgbClr val="013E5B"/>
                </a:buClr>
              </a:pPr>
              <a:r>
                <a:rPr lang="fr-FR" sz="1632" dirty="0">
                  <a:latin typeface="Myriad Pro" panose="020B0503030403020204" pitchFamily="34" charset="0"/>
                </a:rPr>
                <a:t>Ecoles secondaires à indice socio-économique bas</a:t>
              </a:r>
            </a:p>
          </p:txBody>
        </p:sp>
        <p:sp>
          <p:nvSpPr>
            <p:cNvPr id="10" name="TextBox 5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246119" y="2959786"/>
              <a:ext cx="1404640" cy="475428"/>
            </a:xfrm>
            <a:prstGeom prst="rect">
              <a:avLst/>
            </a:prstGeom>
            <a:solidFill>
              <a:srgbClr val="003F72"/>
            </a:solidFill>
            <a:ln w="19050">
              <a:noFill/>
            </a:ln>
            <a:effectLst>
              <a:outerShdw blurRad="152400" dist="76200" dir="5100000" sx="95000" sy="95000" algn="ctr" rotWithShape="0">
                <a:srgbClr val="000000">
                  <a:alpha val="15000"/>
                </a:srgbClr>
              </a:outerShdw>
            </a:effectLst>
            <a:extLst/>
          </p:spPr>
          <p:txBody>
            <a:bodyPr vert="horz" wrap="square" lIns="79311" tIns="79311" rIns="79311" bIns="79311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13E5B"/>
                </a:buClr>
              </a:pPr>
              <a:r>
                <a:rPr lang="fr-FR" sz="1837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Réseau</a:t>
              </a:r>
            </a:p>
          </p:txBody>
        </p:sp>
        <p:sp>
          <p:nvSpPr>
            <p:cNvPr id="11" name="Rectangle 28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69694" y="3029250"/>
              <a:ext cx="5239374" cy="685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Clr>
                  <a:srgbClr val="013E5B"/>
                </a:buClr>
              </a:pPr>
              <a:r>
                <a:rPr lang="fr-FR" sz="1632" dirty="0">
                  <a:latin typeface="Myriad Pro" panose="020B0503030403020204" pitchFamily="34" charset="0"/>
                </a:rPr>
                <a:t>Les différents réseaux</a:t>
              </a:r>
            </a:p>
            <a:p>
              <a:pPr marL="1333" lvl="1" indent="0">
                <a:buClr>
                  <a:srgbClr val="013E5B"/>
                </a:buClr>
                <a:buNone/>
              </a:pPr>
              <a:r>
                <a:rPr lang="fr-FR" sz="1632" dirty="0">
                  <a:latin typeface="Myriad Pro" panose="020B0503030403020204" pitchFamily="34" charset="0"/>
                </a:rPr>
                <a:t>     O</a:t>
              </a:r>
              <a:r>
                <a:rPr lang="fr-FR" sz="1632" dirty="0">
                  <a:latin typeface="Myriad Pro" panose="020B0503030403020204" pitchFamily="34" charset="0"/>
                  <a:cs typeface="Arial" panose="020B0604020202020204" pitchFamily="34" charset="0"/>
                </a:rPr>
                <a:t>fficiel de la FWB, Officiel provincial et communal, Libre</a:t>
              </a:r>
              <a:endParaRPr lang="fr-FR" sz="1632" dirty="0">
                <a:latin typeface="Myriad Pro" panose="020B0503030403020204" pitchFamily="34" charset="0"/>
              </a:endParaRPr>
            </a:p>
          </p:txBody>
        </p:sp>
        <p:sp>
          <p:nvSpPr>
            <p:cNvPr id="12" name="TextBox 5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3246119" y="3559768"/>
              <a:ext cx="1404640" cy="571362"/>
            </a:xfrm>
            <a:prstGeom prst="rect">
              <a:avLst/>
            </a:prstGeom>
            <a:solidFill>
              <a:srgbClr val="003F72"/>
            </a:solidFill>
            <a:ln w="19050">
              <a:noFill/>
            </a:ln>
            <a:effectLst>
              <a:outerShdw blurRad="152400" dist="76200" dir="5100000" sx="95000" sy="95000" algn="ctr" rotWithShape="0">
                <a:srgbClr val="000000">
                  <a:alpha val="15000"/>
                </a:srgbClr>
              </a:outerShdw>
            </a:effectLst>
            <a:extLst/>
          </p:spPr>
          <p:txBody>
            <a:bodyPr vert="horz" wrap="square" lIns="79311" tIns="79311" rIns="79311" bIns="79311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lvl="0" indent="0" defTabSz="895350">
                <a:buClr>
                  <a:srgbClr val="013E5B"/>
                </a:buClr>
                <a:defRPr b="1" baseline="0">
                  <a:solidFill>
                    <a:schemeClr val="bg1"/>
                  </a:solidFill>
                  <a:latin typeface="Myriad Pro" panose="020B0503030403020204" pitchFamily="34" charset="0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baseline="0"/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baseline="0"/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baseline="0"/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9pPr>
            </a:lstStyle>
            <a:p>
              <a:r>
                <a:rPr lang="fr-FR" sz="1837" dirty="0"/>
                <a:t>Matière en pénurie</a:t>
              </a:r>
            </a:p>
          </p:txBody>
        </p:sp>
        <p:sp>
          <p:nvSpPr>
            <p:cNvPr id="13" name="Rectangle 28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769694" y="3703080"/>
              <a:ext cx="5239374" cy="228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333" lvl="1" indent="0">
                <a:buClr>
                  <a:srgbClr val="013E5B"/>
                </a:buClr>
                <a:buNone/>
              </a:pPr>
              <a:r>
                <a:rPr lang="fr-FR" sz="1632" dirty="0">
                  <a:latin typeface="Myriad Pro" panose="020B0503030403020204" pitchFamily="34" charset="0"/>
                </a:rPr>
                <a:t>   Maths – Sciences – Néerlandais - Français FLE</a:t>
              </a:r>
            </a:p>
          </p:txBody>
        </p:sp>
        <p:sp>
          <p:nvSpPr>
            <p:cNvPr id="14" name="TextBox 5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246119" y="4229214"/>
              <a:ext cx="1404640" cy="338684"/>
            </a:xfrm>
            <a:prstGeom prst="rect">
              <a:avLst/>
            </a:prstGeom>
            <a:solidFill>
              <a:srgbClr val="003F72"/>
            </a:solidFill>
            <a:ln w="19050">
              <a:noFill/>
            </a:ln>
            <a:effectLst>
              <a:outerShdw blurRad="152400" dist="76200" dir="5100000" sx="95000" sy="95000" algn="ctr" rotWithShape="0">
                <a:srgbClr val="000000">
                  <a:alpha val="15000"/>
                </a:srgbClr>
              </a:outerShdw>
            </a:effectLst>
            <a:extLst/>
          </p:spPr>
          <p:txBody>
            <a:bodyPr vert="horz" wrap="square" lIns="79311" tIns="79311" rIns="79311" bIns="79311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13E5B"/>
                </a:buClr>
              </a:pPr>
              <a:r>
                <a:rPr lang="fr-FR" sz="153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Degré</a:t>
              </a:r>
            </a:p>
          </p:txBody>
        </p:sp>
        <p:sp>
          <p:nvSpPr>
            <p:cNvPr id="15" name="Rectangle 28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69694" y="4229216"/>
              <a:ext cx="5239374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Clr>
                  <a:srgbClr val="013E5B"/>
                </a:buClr>
              </a:pPr>
              <a:r>
                <a:rPr lang="fr-FR" sz="1632" dirty="0">
                  <a:latin typeface="Myriad Pro" panose="020B0503030403020204" pitchFamily="34" charset="0"/>
                </a:rPr>
                <a:t>DI</a:t>
              </a:r>
            </a:p>
            <a:p>
              <a:pPr lvl="1">
                <a:buClr>
                  <a:srgbClr val="013E5B"/>
                </a:buClr>
              </a:pPr>
              <a:r>
                <a:rPr lang="fr-FR" sz="1632" dirty="0">
                  <a:latin typeface="Myriad Pro" panose="020B0503030403020204" pitchFamily="34" charset="0"/>
                </a:rPr>
                <a:t>DS</a:t>
              </a:r>
            </a:p>
          </p:txBody>
        </p:sp>
        <p:sp>
          <p:nvSpPr>
            <p:cNvPr id="16" name="TextBox 5"/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3246119" y="4761915"/>
              <a:ext cx="1404640" cy="338684"/>
            </a:xfrm>
            <a:prstGeom prst="rect">
              <a:avLst/>
            </a:prstGeom>
            <a:solidFill>
              <a:srgbClr val="003F72"/>
            </a:solidFill>
            <a:ln w="19050">
              <a:noFill/>
            </a:ln>
            <a:effectLst>
              <a:outerShdw blurRad="152400" dist="76200" dir="5100000" sx="95000" sy="95000" algn="ctr" rotWithShape="0">
                <a:srgbClr val="000000">
                  <a:alpha val="15000"/>
                </a:srgbClr>
              </a:outerShdw>
            </a:effectLst>
            <a:extLst/>
          </p:spPr>
          <p:txBody>
            <a:bodyPr vert="horz" wrap="square" lIns="79311" tIns="79311" rIns="79311" bIns="79311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13E5B"/>
                </a:buClr>
              </a:pPr>
              <a:r>
                <a:rPr lang="fr-FR" sz="1837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Filière</a:t>
              </a:r>
            </a:p>
          </p:txBody>
        </p:sp>
        <p:sp>
          <p:nvSpPr>
            <p:cNvPr id="17" name="Rectangle 28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69694" y="4761918"/>
              <a:ext cx="5239374" cy="228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Clr>
                  <a:srgbClr val="013E5B"/>
                </a:buClr>
              </a:pPr>
              <a:r>
                <a:rPr lang="fr-FR" sz="1632" dirty="0">
                  <a:latin typeface="Myriad Pro" panose="020B0503030403020204" pitchFamily="34" charset="0"/>
                </a:rPr>
                <a:t>Générale, technique et professionnelle</a:t>
              </a:r>
            </a:p>
          </p:txBody>
        </p:sp>
        <p:sp>
          <p:nvSpPr>
            <p:cNvPr id="18" name="TextBox 5"/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3246119" y="5294616"/>
              <a:ext cx="1404640" cy="338684"/>
            </a:xfrm>
            <a:prstGeom prst="rect">
              <a:avLst/>
            </a:prstGeom>
            <a:solidFill>
              <a:srgbClr val="003F72"/>
            </a:solidFill>
            <a:ln w="19050">
              <a:noFill/>
            </a:ln>
            <a:effectLst>
              <a:outerShdw blurRad="152400" dist="76200" dir="5100000" sx="95000" sy="95000" algn="ctr" rotWithShape="0">
                <a:srgbClr val="000000">
                  <a:alpha val="15000"/>
                </a:srgbClr>
              </a:outerShdw>
            </a:effectLst>
            <a:extLst/>
          </p:spPr>
          <p:txBody>
            <a:bodyPr vert="horz" wrap="square" lIns="79311" tIns="79311" rIns="79311" bIns="79311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lvl="0" indent="0" defTabSz="895350">
                <a:buClr>
                  <a:srgbClr val="013E5B"/>
                </a:buClr>
                <a:defRPr b="1" baseline="0">
                  <a:solidFill>
                    <a:schemeClr val="bg1"/>
                  </a:solidFill>
                  <a:latin typeface="Myriad Pro" panose="020B0503030403020204" pitchFamily="34" charset="0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baseline="0"/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baseline="0"/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baseline="0"/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9pPr>
            </a:lstStyle>
            <a:p>
              <a:r>
                <a:rPr lang="fr-FR" sz="1837" dirty="0"/>
                <a:t>Région</a:t>
              </a:r>
            </a:p>
          </p:txBody>
        </p:sp>
        <p:sp>
          <p:nvSpPr>
            <p:cNvPr id="19" name="Rectangle 28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69692" y="5386438"/>
              <a:ext cx="5239374" cy="228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>
                <a:buClr>
                  <a:srgbClr val="013E5B"/>
                </a:buClr>
              </a:pPr>
              <a:r>
                <a:rPr lang="fr-FR" sz="1632" dirty="0">
                  <a:latin typeface="Myriad Pro" panose="020B0503030403020204" pitchFamily="34" charset="0"/>
                </a:rPr>
                <a:t>Bruxelles et /ou Hainaut et/ou Liège </a:t>
              </a:r>
            </a:p>
          </p:txBody>
        </p:sp>
        <p:cxnSp>
          <p:nvCxnSpPr>
            <p:cNvPr id="20" name="Straight Connector 27"/>
            <p:cNvCxnSpPr/>
            <p:nvPr>
              <p:custDataLst>
                <p:tags r:id="rId14"/>
              </p:custDataLst>
            </p:nvPr>
          </p:nvCxnSpPr>
          <p:spPr>
            <a:xfrm>
              <a:off x="4791876" y="2888316"/>
              <a:ext cx="5077815" cy="10185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0"/>
            <p:cNvCxnSpPr/>
            <p:nvPr>
              <p:custDataLst>
                <p:tags r:id="rId15"/>
              </p:custDataLst>
            </p:nvPr>
          </p:nvCxnSpPr>
          <p:spPr>
            <a:xfrm>
              <a:off x="4791876" y="3559769"/>
              <a:ext cx="5077814" cy="7143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1"/>
            <p:cNvCxnSpPr/>
            <p:nvPr>
              <p:custDataLst>
                <p:tags r:id="rId16"/>
              </p:custDataLst>
            </p:nvPr>
          </p:nvCxnSpPr>
          <p:spPr>
            <a:xfrm>
              <a:off x="4769692" y="4166982"/>
              <a:ext cx="5104632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2"/>
            <p:cNvCxnSpPr/>
            <p:nvPr>
              <p:custDataLst>
                <p:tags r:id="rId17"/>
              </p:custDataLst>
            </p:nvPr>
          </p:nvCxnSpPr>
          <p:spPr>
            <a:xfrm>
              <a:off x="4769692" y="4699683"/>
              <a:ext cx="5104632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3"/>
            <p:cNvCxnSpPr/>
            <p:nvPr>
              <p:custDataLst>
                <p:tags r:id="rId18"/>
              </p:custDataLst>
            </p:nvPr>
          </p:nvCxnSpPr>
          <p:spPr>
            <a:xfrm>
              <a:off x="4769692" y="5232384"/>
              <a:ext cx="5104632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AutoShape 249"/>
            <p:cNvCxnSpPr>
              <a:cxnSpLocks noChangeShapeType="1"/>
            </p:cNvCxnSpPr>
            <p:nvPr/>
          </p:nvCxnSpPr>
          <p:spPr bwMode="auto">
            <a:xfrm>
              <a:off x="4689553" y="2294898"/>
              <a:ext cx="518013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49"/>
            <p:cNvCxnSpPr>
              <a:cxnSpLocks noChangeShapeType="1"/>
            </p:cNvCxnSpPr>
            <p:nvPr/>
          </p:nvCxnSpPr>
          <p:spPr bwMode="auto">
            <a:xfrm>
              <a:off x="3246118" y="2294893"/>
              <a:ext cx="128966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TextBox 5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3262815" y="1332870"/>
            <a:ext cx="5842548" cy="681271"/>
          </a:xfrm>
          <a:prstGeom prst="rect">
            <a:avLst/>
          </a:prstGeom>
          <a:solidFill>
            <a:srgbClr val="FFFFFF"/>
          </a:solidFill>
          <a:ln w="15875">
            <a:solidFill>
              <a:srgbClr val="A50021"/>
            </a:solidFill>
          </a:ln>
          <a:effectLst>
            <a:outerShdw blurRad="152400" dist="76200" dir="5100000" sx="95000" sy="95000" rotWithShape="0">
              <a:srgbClr val="000000">
                <a:alpha val="15000"/>
              </a:srgbClr>
            </a:outerShdw>
          </a:effectLst>
          <a:extLst/>
        </p:spPr>
        <p:txBody>
          <a:bodyPr vert="horz" wrap="square" lIns="65289" tIns="65289" rIns="65289" bIns="6528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chemeClr val="tx2"/>
              </a:buClr>
              <a:defRPr b="1"/>
            </a:lvl1pPr>
          </a:lstStyle>
          <a:p>
            <a:pPr algn="ctr"/>
            <a:r>
              <a:rPr lang="fr-FR" sz="1837" i="1" dirty="0">
                <a:solidFill>
                  <a:srgbClr val="A50021"/>
                </a:solidFill>
                <a:latin typeface="Myriad Pro" panose="020B0503030403020204" pitchFamily="34" charset="0"/>
              </a:rPr>
              <a:t>En 2014, 22 participants sont placés </a:t>
            </a:r>
            <a:r>
              <a:rPr lang="fr-BE" sz="1837" i="1" dirty="0">
                <a:solidFill>
                  <a:srgbClr val="A50021"/>
                </a:solidFill>
                <a:latin typeface="Myriad Pro" panose="020B0503030403020204" pitchFamily="34" charset="0"/>
              </a:rPr>
              <a:t>dans 14 écoles surtout à Bruxelles</a:t>
            </a:r>
            <a:endParaRPr lang="fr-FR" sz="1837" i="1" dirty="0">
              <a:solidFill>
                <a:srgbClr val="A5002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fr-BE" dirty="0" smtClean="0"/>
              <a:t>FORMATION continue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52883" y="1825627"/>
            <a:ext cx="3770067" cy="4188809"/>
          </a:xfrm>
          <a:ln>
            <a:solidFill>
              <a:srgbClr val="8A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BE" b="1" dirty="0" smtClean="0"/>
              <a:t>ACCOMPAGNEMENT/ TUTORAT</a:t>
            </a:r>
          </a:p>
          <a:p>
            <a:pPr marL="0" indent="0">
              <a:buNone/>
            </a:pPr>
            <a:endParaRPr lang="fr-BE" dirty="0" smtClean="0"/>
          </a:p>
          <a:p>
            <a:r>
              <a:rPr lang="fr-BE" sz="1632" dirty="0"/>
              <a:t>Pendant les 2 premières années</a:t>
            </a:r>
          </a:p>
          <a:p>
            <a:r>
              <a:rPr lang="fr-BE" sz="1632" dirty="0"/>
              <a:t>Visite de classe mensuelle </a:t>
            </a:r>
          </a:p>
          <a:p>
            <a:r>
              <a:rPr lang="fr-BE" sz="1632" dirty="0"/>
              <a:t>Mesures d’impact permettant d’identifier les besoins des enseignants</a:t>
            </a:r>
          </a:p>
          <a:p>
            <a:r>
              <a:rPr lang="fr-BE" sz="1632" dirty="0"/>
              <a:t>Bilan des acquis et des besoins professionnels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 algn="r">
              <a:buNone/>
            </a:pPr>
            <a:r>
              <a:rPr lang="fr-BE" sz="1632" dirty="0">
                <a:solidFill>
                  <a:srgbClr val="8A132F"/>
                </a:solidFill>
              </a:rPr>
              <a:t>En complémentarité avec</a:t>
            </a:r>
          </a:p>
          <a:p>
            <a:pPr marL="0" indent="0" algn="r">
              <a:buNone/>
            </a:pPr>
            <a:r>
              <a:rPr lang="fr-BE" sz="1632" dirty="0">
                <a:solidFill>
                  <a:srgbClr val="8A132F"/>
                </a:solidFill>
              </a:rPr>
              <a:t>les conseillers pédagogiques et</a:t>
            </a:r>
          </a:p>
          <a:p>
            <a:pPr marL="0" indent="0" algn="r">
              <a:buNone/>
            </a:pPr>
            <a:r>
              <a:rPr lang="fr-BE" sz="1632" dirty="0">
                <a:solidFill>
                  <a:srgbClr val="8A132F"/>
                </a:solidFill>
              </a:rPr>
              <a:t>les groupes d’accueil des jeunes enseignants</a:t>
            </a:r>
          </a:p>
          <a:p>
            <a:endParaRPr lang="fr-BE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53147" y="1825627"/>
            <a:ext cx="3885971" cy="4188809"/>
          </a:xfrm>
          <a:ln>
            <a:solidFill>
              <a:srgbClr val="8A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BE" b="1" dirty="0" smtClean="0"/>
              <a:t>FORMATION CONTINUE</a:t>
            </a:r>
          </a:p>
          <a:p>
            <a:pPr marL="0" indent="0" algn="ctr">
              <a:buNone/>
            </a:pPr>
            <a:endParaRPr lang="fr-BE" dirty="0"/>
          </a:p>
          <a:p>
            <a:r>
              <a:rPr lang="fr-BE" sz="1632" dirty="0"/>
              <a:t>3 weekends par an</a:t>
            </a:r>
          </a:p>
          <a:p>
            <a:pPr marL="0" indent="0">
              <a:buNone/>
            </a:pPr>
            <a:r>
              <a:rPr lang="fr-BE" sz="1632" dirty="0"/>
              <a:t>Objectif - Contribuer à l’évolution professionnelle de l’enseignant par</a:t>
            </a:r>
          </a:p>
          <a:p>
            <a:endParaRPr lang="fr-BE" sz="1632" dirty="0"/>
          </a:p>
          <a:p>
            <a:pPr>
              <a:buFont typeface="Wingdings" panose="05000000000000000000" pitchFamily="2" charset="2"/>
              <a:buChar char="ü"/>
            </a:pPr>
            <a:r>
              <a:rPr lang="fr-BE" sz="1632" dirty="0"/>
              <a:t>La pratique réflexive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1632" dirty="0"/>
              <a:t>L’échange d’outils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1632" dirty="0"/>
              <a:t>La remise en question  personnelle</a:t>
            </a:r>
          </a:p>
          <a:p>
            <a:endParaRPr lang="fr-BE" sz="1632" dirty="0"/>
          </a:p>
          <a:p>
            <a:endParaRPr lang="fr-BE" sz="1632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589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77" y="2065137"/>
            <a:ext cx="10515600" cy="132556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lphaUcPeriod" startAt="3"/>
            </a:pPr>
            <a:r>
              <a:rPr lang="fr-BE" sz="5400" dirty="0" smtClean="0">
                <a:latin typeface="League Gothic" panose="00000500000000000000"/>
              </a:rPr>
              <a:t>Les mesures d’impact</a:t>
            </a:r>
            <a:endParaRPr lang="fr-BE" sz="5400" dirty="0">
              <a:latin typeface="League Gothic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7605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League Gothic" panose="00000500000000000000"/>
              </a:rPr>
              <a:t>Agenda</a:t>
            </a:r>
            <a:endParaRPr lang="fr-BE" dirty="0">
              <a:latin typeface="League Gothic" panose="000005000000000000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fr-BE" b="1" dirty="0" smtClean="0"/>
          </a:p>
          <a:p>
            <a:pPr marL="514350" indent="-514350">
              <a:buFont typeface="+mj-lt"/>
              <a:buAutoNum type="alphaUcPeriod"/>
            </a:pPr>
            <a:r>
              <a:rPr lang="fr-BE" b="1" dirty="0" smtClean="0"/>
              <a:t>Vision et contexte</a:t>
            </a:r>
          </a:p>
          <a:p>
            <a:pPr marL="514350" indent="-514350">
              <a:buFont typeface="+mj-lt"/>
              <a:buAutoNum type="alphaUcPeriod"/>
            </a:pPr>
            <a:r>
              <a:rPr lang="fr-BE" b="1" dirty="0" smtClean="0"/>
              <a:t>Le programme </a:t>
            </a:r>
            <a:r>
              <a:rPr lang="fr-BE" b="1" dirty="0" err="1" smtClean="0"/>
              <a:t>Teach</a:t>
            </a:r>
            <a:r>
              <a:rPr lang="fr-BE" b="1" dirty="0" smtClean="0"/>
              <a:t> For </a:t>
            </a:r>
            <a:r>
              <a:rPr lang="fr-BE" b="1" dirty="0" err="1" smtClean="0"/>
              <a:t>Belgium</a:t>
            </a:r>
            <a:endParaRPr lang="fr-BE" b="1" dirty="0" smtClean="0"/>
          </a:p>
          <a:p>
            <a:pPr marL="514350" indent="-514350">
              <a:buFont typeface="+mj-lt"/>
              <a:buAutoNum type="alphaUcPeriod"/>
            </a:pPr>
            <a:r>
              <a:rPr lang="fr-BE" b="1" dirty="0" smtClean="0"/>
              <a:t>Les mesures d’impact</a:t>
            </a:r>
          </a:p>
          <a:p>
            <a:pPr marL="514350" indent="-514350">
              <a:buFont typeface="+mj-lt"/>
              <a:buAutoNum type="alphaUcPeriod"/>
            </a:pPr>
            <a:r>
              <a:rPr lang="fr-BE" b="1" dirty="0" smtClean="0"/>
              <a:t>Les recommandations</a:t>
            </a:r>
          </a:p>
          <a:p>
            <a:pPr marL="457200" lvl="1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834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798178" y="1335633"/>
            <a:ext cx="3778034" cy="4621442"/>
          </a:xfrm>
          <a:prstGeom prst="rect">
            <a:avLst/>
          </a:prstGeom>
          <a:solidFill>
            <a:sysClr val="window" lastClr="FFFFFF"/>
          </a:solidFill>
          <a:ln w="9525" cap="flat" cmpd="sng">
            <a:solidFill>
              <a:srgbClr val="A5A5A5"/>
            </a:solidFill>
            <a:prstDash val="solid"/>
            <a:round/>
            <a:headEnd/>
            <a:tailEnd/>
          </a:ln>
          <a:effectLst/>
          <a:extLst/>
        </p:spPr>
        <p:txBody>
          <a:bodyPr lIns="91403" tIns="91403" rIns="91403" bIns="91403" anchor="ctr" anchorCtr="1"/>
          <a:lstStyle/>
          <a:p>
            <a:pPr defTabSz="914012">
              <a:defRPr/>
            </a:pPr>
            <a:endParaRPr lang="fr-BE" sz="1122" kern="0" dirty="0">
              <a:solidFill>
                <a:srgbClr val="00000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2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>
            <a:off x="1782439" y="1928845"/>
            <a:ext cx="224637" cy="216813"/>
          </a:xfrm>
          <a:prstGeom prst="ellipse">
            <a:avLst/>
          </a:prstGeom>
          <a:solidFill>
            <a:srgbClr val="003366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rgbClr val="E2001A"/>
              </a:buClr>
              <a:buFont typeface="Arial" panose="020B0604020202020204" pitchFamily="34" charset="0"/>
              <a:buNone/>
            </a:pPr>
            <a:r>
              <a:rPr lang="fr-BE" sz="1224" b="1" dirty="0">
                <a:solidFill>
                  <a:prstClr val="whit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AcnBodyText_ID_23660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007077" y="1772195"/>
            <a:ext cx="3586561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79388" indent="-1778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46075" indent="-1651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46100" indent="-198438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12788" indent="-1651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169988" indent="-1651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27188" indent="-1651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084388" indent="-1651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41588" indent="-1651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sz="1632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Promouvoir la </a:t>
            </a:r>
            <a:r>
              <a:rPr lang="fr-FR" sz="1632" b="1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confiance en soi </a:t>
            </a:r>
            <a:r>
              <a:rPr lang="fr-FR" sz="1632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et le </a:t>
            </a:r>
            <a:r>
              <a:rPr lang="fr-FR" sz="1632" b="1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développement de la personne </a:t>
            </a:r>
            <a:r>
              <a:rPr lang="fr-FR" sz="1632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de chacun des élèves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632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Amener tous les élèves à </a:t>
            </a:r>
            <a:r>
              <a:rPr lang="fr-FR" sz="1632" b="1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s’approprier des savoirs et à acquérir des compétences </a:t>
            </a:r>
            <a:r>
              <a:rPr lang="fr-FR" sz="1632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qui les rendent aptes à apprendre toute leur vie et à prendre une place active dans la vie économique, sociale et culturelle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632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Préparer tous les élèves à être des </a:t>
            </a:r>
            <a:r>
              <a:rPr lang="fr-FR" sz="1632" b="1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citoyens responsables</a:t>
            </a:r>
            <a:r>
              <a:rPr lang="fr-FR" sz="1632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, capables de contribuer au développement d’une société démocratique, solidaire, pluraliste et ouverte aux autres culture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1632" b="1" i="1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Assurer à tous les élèves des chances égales d’émancipation sociale</a:t>
            </a:r>
            <a:endParaRPr lang="fr-BE" sz="1632" b="1" i="1" dirty="0">
              <a:solidFill>
                <a:srgbClr val="1F497D">
                  <a:lumMod val="75000"/>
                </a:srgb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5400000">
            <a:off x="3709721" y="3752868"/>
            <a:ext cx="4122968" cy="268422"/>
          </a:xfrm>
          <a:prstGeom prst="triangle">
            <a:avLst>
              <a:gd name="adj" fmla="val 50000"/>
            </a:avLst>
          </a:prstGeom>
          <a:solidFill>
            <a:srgbClr val="003366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0" tIns="0" rIns="0" bIns="0" anchor="ctr"/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rgbClr val="E2001A"/>
              </a:buClr>
              <a:buFont typeface="Arial" panose="020B0604020202020204" pitchFamily="34" charset="0"/>
              <a:buNone/>
            </a:pPr>
            <a:endParaRPr lang="fr-BE" sz="1326" b="1" dirty="0">
              <a:solidFill>
                <a:prstClr val="white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gray">
          <a:xfrm>
            <a:off x="1768153" y="4172068"/>
            <a:ext cx="224637" cy="216813"/>
          </a:xfrm>
          <a:prstGeom prst="ellipse">
            <a:avLst/>
          </a:prstGeom>
          <a:solidFill>
            <a:srgbClr val="003366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rgbClr val="E2001A"/>
              </a:buClr>
              <a:buFont typeface="Arial" panose="020B0604020202020204" pitchFamily="34" charset="0"/>
              <a:buNone/>
            </a:pPr>
            <a:r>
              <a:rPr lang="fr-BE" sz="1224" b="1" dirty="0">
                <a:solidFill>
                  <a:prstClr val="whit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787029" y="1306762"/>
            <a:ext cx="3778034" cy="436562"/>
            <a:chOff x="1397885" y="1354449"/>
            <a:chExt cx="2247059" cy="435714"/>
          </a:xfrm>
        </p:grpSpPr>
        <p:sp>
          <p:nvSpPr>
            <p:cNvPr id="10" name="Rectangl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97885" y="1354449"/>
              <a:ext cx="2247059" cy="435714"/>
            </a:xfrm>
            <a:prstGeom prst="rect">
              <a:avLst/>
            </a:prstGeom>
            <a:solidFill>
              <a:srgbClr val="CB0715"/>
            </a:solidFill>
            <a:ln w="3175" algn="ctr">
              <a:solidFill>
                <a:srgbClr val="A5A5A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3262" tIns="43262" rIns="43262" bIns="43262" anchor="ctr"/>
            <a:lstStyle>
              <a:lvl1pPr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BE" sz="1837" kern="0" dirty="0">
                <a:solidFill>
                  <a:prstClr val="black"/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423644" y="1466349"/>
              <a:ext cx="2221300" cy="207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731" tIns="0" rIns="36731" bIns="0" anchor="ctr">
              <a:spAutoFit/>
            </a:bodyPr>
            <a:lstStyle>
              <a:lvl1pPr defTabSz="89217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179388" indent="-177800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346075" indent="-165100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546100" indent="-198438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712788" indent="-165100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1699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6271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0843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5415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SzPct val="120000"/>
                <a:buNone/>
                <a:defRPr/>
              </a:pPr>
              <a:r>
                <a:rPr lang="fr-BE" sz="1326" b="1" kern="0" dirty="0">
                  <a:solidFill>
                    <a:prstClr val="white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Décret mission</a:t>
              </a: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5694890" y="1322637"/>
            <a:ext cx="3990666" cy="436562"/>
            <a:chOff x="1397885" y="1354449"/>
            <a:chExt cx="2247059" cy="435714"/>
          </a:xfrm>
        </p:grpSpPr>
        <p:sp>
          <p:nvSpPr>
            <p:cNvPr id="13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97885" y="1354449"/>
              <a:ext cx="2247059" cy="435714"/>
            </a:xfrm>
            <a:prstGeom prst="rect">
              <a:avLst/>
            </a:prstGeom>
            <a:solidFill>
              <a:srgbClr val="CB0715"/>
            </a:solidFill>
            <a:ln w="3175" algn="ctr">
              <a:solidFill>
                <a:srgbClr val="A5A5A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3262" tIns="43262" rIns="43262" bIns="43262" anchor="ctr"/>
            <a:lstStyle>
              <a:lvl1pPr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fr-BE" sz="1837" kern="0" dirty="0">
                <a:solidFill>
                  <a:prstClr val="black"/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423644" y="1466348"/>
              <a:ext cx="2221300" cy="207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731" tIns="0" rIns="36731" bIns="0" anchor="ctr">
              <a:spAutoFit/>
            </a:bodyPr>
            <a:lstStyle>
              <a:lvl1pPr defTabSz="89217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179388" indent="-177800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346075" indent="-165100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546100" indent="-198438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712788" indent="-165100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1699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6271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0843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5415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buSzPct val="120000"/>
                <a:buNone/>
                <a:defRPr/>
              </a:pPr>
              <a:r>
                <a:rPr lang="fr-BE" sz="1326" b="1" kern="0" dirty="0" err="1">
                  <a:solidFill>
                    <a:prstClr val="white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KPIs</a:t>
              </a:r>
              <a:r>
                <a:rPr lang="fr-BE" sz="1326" b="1" kern="0" dirty="0">
                  <a:solidFill>
                    <a:prstClr val="white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 de </a:t>
              </a:r>
              <a:r>
                <a:rPr lang="fr-BE" sz="1326" b="1" kern="0" dirty="0" err="1">
                  <a:solidFill>
                    <a:prstClr val="white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Teach</a:t>
              </a:r>
              <a:r>
                <a:rPr lang="fr-BE" sz="1326" b="1" kern="0" dirty="0">
                  <a:solidFill>
                    <a:prstClr val="white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 For </a:t>
              </a:r>
              <a:r>
                <a:rPr lang="fr-BE" sz="1326" b="1" kern="0" dirty="0" err="1">
                  <a:solidFill>
                    <a:prstClr val="white"/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Belgium</a:t>
              </a:r>
              <a:endParaRPr lang="fr-BE" sz="1326" b="1" kern="0" dirty="0">
                <a:solidFill>
                  <a:prstClr val="white"/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2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gray">
          <a:xfrm>
            <a:off x="1768153" y="2698102"/>
            <a:ext cx="224637" cy="216813"/>
          </a:xfrm>
          <a:prstGeom prst="ellipse">
            <a:avLst/>
          </a:prstGeom>
          <a:solidFill>
            <a:srgbClr val="003366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rgbClr val="E2001A"/>
              </a:buClr>
              <a:buFont typeface="Arial" panose="020B0604020202020204" pitchFamily="34" charset="0"/>
              <a:buNone/>
            </a:pPr>
            <a:r>
              <a:rPr lang="fr-BE" sz="1224" b="1" dirty="0">
                <a:solidFill>
                  <a:prstClr val="whit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2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gray">
          <a:xfrm>
            <a:off x="1768153" y="5382510"/>
            <a:ext cx="224637" cy="216813"/>
          </a:xfrm>
          <a:prstGeom prst="ellipse">
            <a:avLst/>
          </a:prstGeom>
          <a:solidFill>
            <a:srgbClr val="003366"/>
          </a:solidFill>
          <a:ln w="9525" algn="ctr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rgbClr val="E2001A"/>
              </a:buClr>
              <a:buFont typeface="Arial" panose="020B0604020202020204" pitchFamily="34" charset="0"/>
              <a:buNone/>
            </a:pPr>
            <a:r>
              <a:rPr lang="fr-BE" sz="1224" b="1" dirty="0">
                <a:solidFill>
                  <a:prstClr val="white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7" name="Group 19"/>
          <p:cNvGrpSpPr/>
          <p:nvPr/>
        </p:nvGrpSpPr>
        <p:grpSpPr>
          <a:xfrm>
            <a:off x="6401951" y="2597044"/>
            <a:ext cx="2622289" cy="2280955"/>
            <a:chOff x="2921106" y="3219450"/>
            <a:chExt cx="2622444" cy="228109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2921106" y="4188786"/>
              <a:ext cx="1393905" cy="1311754"/>
            </a:xfrm>
            <a:prstGeom prst="ellipse">
              <a:avLst/>
            </a:prstGeom>
            <a:solidFill>
              <a:srgbClr val="FFE99B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defTabSz="914012">
                <a:defRPr/>
              </a:pPr>
              <a:endParaRPr lang="fr-FR" sz="1837" b="1" kern="0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4149645" y="4188786"/>
              <a:ext cx="1393905" cy="1311754"/>
            </a:xfrm>
            <a:prstGeom prst="ellipse">
              <a:avLst/>
            </a:prstGeom>
            <a:solidFill>
              <a:srgbClr val="FFE99B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defTabSz="914012">
                <a:defRPr/>
              </a:pPr>
              <a:endParaRPr lang="fr-FR" sz="1837" b="1" kern="0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531978" y="3219450"/>
              <a:ext cx="1393905" cy="1311754"/>
            </a:xfrm>
            <a:prstGeom prst="ellipse">
              <a:avLst/>
            </a:prstGeom>
            <a:solidFill>
              <a:srgbClr val="FFE99B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defTabSz="914012">
                <a:defRPr/>
              </a:pPr>
              <a:endParaRPr lang="fr-FR" sz="1837" b="1" kern="0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86"/>
            <p:cNvSpPr txBox="1">
              <a:spLocks noChangeArrowheads="1"/>
            </p:cNvSpPr>
            <p:nvPr/>
          </p:nvSpPr>
          <p:spPr bwMode="auto">
            <a:xfrm>
              <a:off x="3703761" y="3747194"/>
              <a:ext cx="1050337" cy="25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13E5B"/>
                </a:buClr>
                <a:defRPr/>
              </a:pPr>
              <a:r>
                <a:rPr lang="fr-FR" sz="1632" b="1" kern="0" dirty="0">
                  <a:solidFill>
                    <a:srgbClr val="1F497D">
                      <a:lumMod val="75000"/>
                    </a:srgb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Résultats</a:t>
              </a:r>
            </a:p>
          </p:txBody>
        </p:sp>
        <p:sp>
          <p:nvSpPr>
            <p:cNvPr id="22" name="Rectangle 286"/>
            <p:cNvSpPr txBox="1">
              <a:spLocks noChangeArrowheads="1"/>
            </p:cNvSpPr>
            <p:nvPr/>
          </p:nvSpPr>
          <p:spPr bwMode="auto">
            <a:xfrm>
              <a:off x="3092889" y="4716529"/>
              <a:ext cx="1050337" cy="25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13E5B"/>
                </a:buClr>
                <a:defRPr/>
              </a:pPr>
              <a:r>
                <a:rPr lang="fr-FR" sz="1632" b="1" kern="0" dirty="0">
                  <a:solidFill>
                    <a:srgbClr val="1F497D">
                      <a:lumMod val="75000"/>
                    </a:srgb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Regard</a:t>
              </a:r>
            </a:p>
          </p:txBody>
        </p:sp>
        <p:sp>
          <p:nvSpPr>
            <p:cNvPr id="23" name="Rectangle 286"/>
            <p:cNvSpPr txBox="1">
              <a:spLocks noChangeArrowheads="1"/>
            </p:cNvSpPr>
            <p:nvPr/>
          </p:nvSpPr>
          <p:spPr bwMode="auto">
            <a:xfrm>
              <a:off x="4321429" y="4716529"/>
              <a:ext cx="1050337" cy="25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buClr>
                  <a:srgbClr val="013E5B"/>
                </a:buClr>
                <a:defRPr/>
              </a:pPr>
              <a:r>
                <a:rPr lang="fr-FR" sz="1632" b="1" kern="0" dirty="0">
                  <a:solidFill>
                    <a:srgbClr val="1F497D">
                      <a:lumMod val="75000"/>
                    </a:srgbClr>
                  </a:solidFill>
                  <a:latin typeface="Myriad Pro" panose="020B0503030403020204" pitchFamily="34" charset="0"/>
                  <a:cs typeface="Arial" panose="020B0604020202020204" pitchFamily="34" charset="0"/>
                </a:rPr>
                <a:t>Route</a:t>
              </a:r>
            </a:p>
          </p:txBody>
        </p: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4149645" y="4534837"/>
              <a:ext cx="165366" cy="619652"/>
            </a:xfrm>
            <a:custGeom>
              <a:avLst/>
              <a:gdLst/>
              <a:ahLst/>
              <a:cxnLst/>
              <a:rect l="l" t="t" r="r" b="b"/>
              <a:pathLst>
                <a:path w="315938" h="1256970">
                  <a:moveTo>
                    <a:pt x="157969" y="0"/>
                  </a:moveTo>
                  <a:cubicBezTo>
                    <a:pt x="258855" y="187063"/>
                    <a:pt x="315938" y="401113"/>
                    <a:pt x="315938" y="628485"/>
                  </a:cubicBezTo>
                  <a:cubicBezTo>
                    <a:pt x="315938" y="855857"/>
                    <a:pt x="258855" y="1069907"/>
                    <a:pt x="157969" y="1256970"/>
                  </a:cubicBezTo>
                  <a:cubicBezTo>
                    <a:pt x="57083" y="1069907"/>
                    <a:pt x="0" y="855857"/>
                    <a:pt x="0" y="628485"/>
                  </a:cubicBezTo>
                  <a:cubicBezTo>
                    <a:pt x="0" y="401113"/>
                    <a:pt x="57083" y="187063"/>
                    <a:pt x="157969" y="0"/>
                  </a:cubicBezTo>
                  <a:close/>
                </a:path>
              </a:pathLst>
            </a:custGeom>
            <a:solidFill>
              <a:srgbClr val="FF93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914012">
                <a:defRPr/>
              </a:pPr>
              <a:endParaRPr lang="fr-FR" sz="1837" b="1" kern="0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3615288" y="4188786"/>
              <a:ext cx="613642" cy="342418"/>
            </a:xfrm>
            <a:custGeom>
              <a:avLst/>
              <a:gdLst/>
              <a:ahLst/>
              <a:cxnLst/>
              <a:rect l="l" t="t" r="r" b="b"/>
              <a:pathLst>
                <a:path w="1172381" h="694598">
                  <a:moveTo>
                    <a:pt x="2646" y="0"/>
                  </a:moveTo>
                  <a:cubicBezTo>
                    <a:pt x="507472" y="0"/>
                    <a:pt x="946683" y="280701"/>
                    <a:pt x="1172381" y="694465"/>
                  </a:cubicBezTo>
                  <a:cubicBezTo>
                    <a:pt x="1171499" y="694597"/>
                    <a:pt x="1170617" y="694598"/>
                    <a:pt x="1169734" y="694598"/>
                  </a:cubicBezTo>
                  <a:cubicBezTo>
                    <a:pt x="664908" y="694598"/>
                    <a:pt x="225698" y="413897"/>
                    <a:pt x="0" y="134"/>
                  </a:cubicBezTo>
                  <a:cubicBezTo>
                    <a:pt x="881" y="1"/>
                    <a:pt x="1764" y="0"/>
                    <a:pt x="2646" y="0"/>
                  </a:cubicBezTo>
                  <a:close/>
                </a:path>
              </a:pathLst>
            </a:custGeom>
            <a:solidFill>
              <a:srgbClr val="FF93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914012">
                <a:defRPr/>
              </a:pPr>
              <a:endParaRPr lang="fr-FR" sz="1837" b="1" kern="0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4228930" y="4188902"/>
              <a:ext cx="609803" cy="342187"/>
            </a:xfrm>
            <a:custGeom>
              <a:avLst/>
              <a:gdLst/>
              <a:ahLst/>
              <a:cxnLst/>
              <a:rect l="l" t="t" r="r" b="b"/>
              <a:pathLst>
                <a:path w="1165046" h="694131">
                  <a:moveTo>
                    <a:pt x="1165046" y="0"/>
                  </a:moveTo>
                  <a:cubicBezTo>
                    <a:pt x="940026" y="412444"/>
                    <a:pt x="502840" y="692646"/>
                    <a:pt x="0" y="694131"/>
                  </a:cubicBezTo>
                  <a:cubicBezTo>
                    <a:pt x="225020" y="281686"/>
                    <a:pt x="662206" y="1484"/>
                    <a:pt x="1165046" y="0"/>
                  </a:cubicBezTo>
                  <a:close/>
                </a:path>
              </a:pathLst>
            </a:custGeom>
            <a:solidFill>
              <a:srgbClr val="FF93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defTabSz="914012">
                <a:defRPr/>
              </a:pPr>
              <a:endParaRPr lang="fr-FR" sz="1837" b="1" kern="0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7278" y="1909042"/>
            <a:ext cx="3676283" cy="70822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35267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Clr>
                <a:srgbClr val="013E5B"/>
              </a:buClr>
              <a:buNone/>
            </a:pPr>
            <a:r>
              <a:rPr lang="fr-FR" sz="1428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Améliorer les résultats des élèves de milieux défavorisés et ainsi atteindre une plus grande équité dans l’enseignement </a:t>
            </a:r>
          </a:p>
        </p:txBody>
      </p:sp>
      <p:sp>
        <p:nvSpPr>
          <p:cNvPr id="28" name="TextBox 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23999" y="4957087"/>
            <a:ext cx="2242911" cy="87895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0535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Clr>
                <a:srgbClr val="013E5B"/>
              </a:buClr>
            </a:pPr>
            <a:r>
              <a:rPr lang="fr-FR" sz="1428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Développer des compétences clés afin de se choisir un avenir en pleine connaissance de cause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5980627" y="4864861"/>
            <a:ext cx="1844554" cy="67260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0535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13E5B"/>
              </a:buClr>
            </a:pPr>
            <a:r>
              <a:rPr lang="fr-FR" sz="1428" dirty="0">
                <a:solidFill>
                  <a:srgbClr val="1F497D">
                    <a:lumMod val="75000"/>
                  </a:srgb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Encourager une ouverture sociale et culturelle</a:t>
            </a:r>
          </a:p>
        </p:txBody>
      </p:sp>
      <p:sp>
        <p:nvSpPr>
          <p:cNvPr id="30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774272" y="358983"/>
            <a:ext cx="9024403" cy="64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41" dirty="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L´impact sur les élèves sera mesuré en partant du décret mission</a:t>
            </a:r>
          </a:p>
          <a:p>
            <a:endParaRPr lang="fr-FR" sz="2041" dirty="0">
              <a:solidFill>
                <a:srgbClr val="013E5B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9" descr="BNP Paribas Fortis - Accu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03" y="369910"/>
            <a:ext cx="7143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1" descr="BNP Paribas Fortis - Accue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57" y="562065"/>
            <a:ext cx="7143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43357" y="421498"/>
            <a:ext cx="7197889" cy="5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sz="2041" dirty="0">
                <a:latin typeface="Myriad Pro" panose="020B0503030403020204" pitchFamily="34" charset="0"/>
              </a:rPr>
              <a:t>Les deux enquêtes mesurent des traits clés sur plusieurs aspects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BE" sz="1632" b="1" dirty="0">
              <a:solidFill>
                <a:schemeClr val="tx2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42509" y="1707702"/>
            <a:ext cx="2995418" cy="380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Motivation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42509" y="2151626"/>
            <a:ext cx="2995418" cy="380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Persévérance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42509" y="3056123"/>
            <a:ext cx="2995418" cy="380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Respect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42509" y="3506691"/>
            <a:ext cx="2995418" cy="380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Optimisme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442509" y="3960585"/>
            <a:ext cx="2995418" cy="380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Gratitude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442509" y="4821964"/>
            <a:ext cx="2995418" cy="380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Curiosité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27200" y="1707703"/>
            <a:ext cx="2995418" cy="493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(Tenir </a:t>
            </a:r>
            <a:r>
              <a:rPr lang="fr-FR" sz="1224" dirty="0">
                <a:solidFill>
                  <a:srgbClr val="000000"/>
                </a:solidFill>
                <a:latin typeface="Myriad Pro" panose="020B0503030403020204" pitchFamily="34" charset="0"/>
              </a:rPr>
              <a:t>à</a:t>
            </a:r>
            <a:r>
              <a:rPr lang="fr-BE" sz="1224" dirty="0">
                <a:latin typeface="Myriad Pro" panose="020B0503030403020204" pitchFamily="34" charset="0"/>
              </a:rPr>
              <a:t>) Cœur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27200" y="2284146"/>
            <a:ext cx="2995418" cy="493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Captiver et passionner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27200" y="2844083"/>
            <a:ext cx="2995418" cy="493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Consulter et créer une communauté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27200" y="3413922"/>
            <a:ext cx="2995418" cy="493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Clarifier et communiquer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27200" y="4562939"/>
            <a:ext cx="2995418" cy="493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Consolider la connaissance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727200" y="5146024"/>
            <a:ext cx="2995418" cy="493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(Lancer un) Challenge et mettre de haute attentes</a:t>
            </a:r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2442509" y="1091828"/>
            <a:ext cx="2995418" cy="533006"/>
            <a:chOff x="1397885" y="1354449"/>
            <a:chExt cx="2247059" cy="435714"/>
          </a:xfrm>
        </p:grpSpPr>
        <p:sp>
          <p:nvSpPr>
            <p:cNvPr id="47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97885" y="1354449"/>
              <a:ext cx="2247059" cy="435714"/>
            </a:xfrm>
            <a:prstGeom prst="rect">
              <a:avLst/>
            </a:prstGeom>
            <a:solidFill>
              <a:srgbClr val="CB0715"/>
            </a:solidFill>
            <a:ln w="3175" algn="ctr">
              <a:solidFill>
                <a:srgbClr val="A5A5A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3262" tIns="43262" rIns="43262" bIns="43262" anchor="ctr"/>
            <a:lstStyle>
              <a:lvl1pPr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81063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81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740014">
                <a:defRPr/>
              </a:pPr>
              <a:endParaRPr lang="fr-BE" sz="1224" kern="0" dirty="0">
                <a:solidFill>
                  <a:prstClr val="black"/>
                </a:solidFill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423644" y="1413109"/>
              <a:ext cx="2221300" cy="314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731" tIns="0" rIns="36731" bIns="0" anchor="ctr">
              <a:spAutoFit/>
            </a:bodyPr>
            <a:lstStyle>
              <a:lvl1pPr defTabSz="89217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179388" indent="-177800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346075" indent="-165100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546100" indent="-198438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712788" indent="-165100" defTabSz="89217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11699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6271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20843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541588" indent="-165100" defTabSz="89217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768015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fr-BE" sz="1224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ECPS - Enquête de croissance personnelle et sociale</a:t>
              </a:r>
            </a:p>
          </p:txBody>
        </p:sp>
      </p:grpSp>
      <p:sp>
        <p:nvSpPr>
          <p:cNvPr id="4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27200" y="1081707"/>
            <a:ext cx="2995418" cy="533006"/>
          </a:xfrm>
          <a:prstGeom prst="rect">
            <a:avLst/>
          </a:prstGeom>
          <a:solidFill>
            <a:srgbClr val="CB0715"/>
          </a:solidFill>
          <a:ln w="3175" algn="ctr">
            <a:solidFill>
              <a:srgbClr val="A5A5A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614" tIns="35614" rIns="35614" bIns="35614" anchor="ctr"/>
          <a:lstStyle>
            <a:lvl1pPr defTabSz="8810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10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1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1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1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1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40014">
              <a:defRPr/>
            </a:pPr>
            <a:endParaRPr lang="fr-BE" sz="1224" kern="0" dirty="0">
              <a:solidFill>
                <a:prstClr val="black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742386" y="1259188"/>
            <a:ext cx="2961080" cy="17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79388" indent="-1778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46075" indent="-1651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46100" indent="-198438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712788" indent="-1651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169988" indent="-1651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27188" indent="-1651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084388" indent="-1651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541588" indent="-1651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7335">
              <a:buNone/>
            </a:pPr>
            <a:r>
              <a:rPr lang="fr-BE" sz="1224" b="1" dirty="0">
                <a:solidFill>
                  <a:schemeClr val="bg1"/>
                </a:solidFill>
                <a:latin typeface="Myriad Pro" panose="020B0503030403020204" pitchFamily="34" charset="0"/>
              </a:rPr>
              <a:t>EIE - Enquête d’impact sur les élèves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42509" y="2601456"/>
            <a:ext cx="2995418" cy="380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Discipline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42509" y="4392970"/>
            <a:ext cx="2995418" cy="380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Intelligence sociale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42508" y="5272412"/>
            <a:ext cx="2995418" cy="3800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Ouverture sociale et culturelle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25217" y="3994970"/>
            <a:ext cx="2995418" cy="493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2" tIns="38401" rIns="76802" bIns="38401" rtlCol="0" anchor="ctr"/>
          <a:lstStyle/>
          <a:p>
            <a:pPr algn="ctr"/>
            <a:r>
              <a:rPr lang="fr-BE" sz="1224" dirty="0">
                <a:latin typeface="Myriad Pro" panose="020B0503030403020204" pitchFamily="34" charset="0"/>
              </a:rPr>
              <a:t>Contrôler </a:t>
            </a:r>
          </a:p>
        </p:txBody>
      </p:sp>
    </p:spTree>
    <p:extLst>
      <p:ext uri="{BB962C8B-B14F-4D97-AF65-F5344CB8AC3E}">
        <p14:creationId xmlns:p14="http://schemas.microsoft.com/office/powerpoint/2010/main" val="2328518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9" descr="BNP Paribas Fortis - Accu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8" y="36990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1" descr="BNP Paribas Fortis - Accu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39" y="562064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58839" y="336476"/>
            <a:ext cx="959775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sz="2400" dirty="0" smtClean="0">
                <a:latin typeface="Myriad Pro" panose="020B0503030403020204" pitchFamily="34" charset="0"/>
              </a:rPr>
              <a:t>Exemple de résultat de l’ECPS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BE" sz="1900" b="1" dirty="0" smtClean="0">
              <a:solidFill>
                <a:schemeClr val="tx2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phique 1"/>
          <p:cNvGraphicFramePr/>
          <p:nvPr>
            <p:extLst>
              <p:ext uri="{D42A27DB-BD31-4B8C-83A1-F6EECF244321}">
                <p14:modId xmlns:p14="http://schemas.microsoft.com/office/powerpoint/2010/main" val="623811519"/>
              </p:ext>
            </p:extLst>
          </p:nvPr>
        </p:nvGraphicFramePr>
        <p:xfrm>
          <a:off x="2499360" y="998196"/>
          <a:ext cx="7315199" cy="477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6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9" descr="BNP Paribas Fortis - Accu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8" y="36990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1" descr="BNP Paribas Fortis - Accu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39" y="562064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58839" y="336476"/>
            <a:ext cx="959775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2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21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sz="2400" dirty="0" smtClean="0">
                <a:latin typeface="Myriad Pro" panose="020B0503030403020204" pitchFamily="34" charset="0"/>
              </a:rPr>
              <a:t>Exemple de résultat de l’EIE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BE" sz="1900" b="1" dirty="0" smtClean="0">
              <a:solidFill>
                <a:schemeClr val="tx2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Graphique 5"/>
          <p:cNvGraphicFramePr/>
          <p:nvPr>
            <p:extLst>
              <p:ext uri="{D42A27DB-BD31-4B8C-83A1-F6EECF244321}">
                <p14:modId xmlns:p14="http://schemas.microsoft.com/office/powerpoint/2010/main" val="1195210724"/>
              </p:ext>
            </p:extLst>
          </p:nvPr>
        </p:nvGraphicFramePr>
        <p:xfrm>
          <a:off x="2602524" y="998197"/>
          <a:ext cx="7409210" cy="492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93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77" y="2065137"/>
            <a:ext cx="10515600" cy="132556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lphaUcPeriod" startAt="4"/>
            </a:pPr>
            <a:r>
              <a:rPr lang="fr-BE" sz="5400" dirty="0" smtClean="0">
                <a:latin typeface="League Gothic" panose="00000500000000000000"/>
              </a:rPr>
              <a:t>Les recommandations</a:t>
            </a:r>
            <a:endParaRPr lang="fr-BE" sz="5400" dirty="0">
              <a:latin typeface="League Gothic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30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656823"/>
            <a:ext cx="10791423" cy="55201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Miser sur le premier élément d’impact pour avoir un enseignement de qualité = les enseignants ( «  La qualité de notre enseignement n’</a:t>
            </a:r>
            <a:r>
              <a:rPr lang="fr-FR" sz="2000" dirty="0" err="1"/>
              <a:t>excédrea</a:t>
            </a:r>
            <a:r>
              <a:rPr lang="fr-FR" sz="2000" dirty="0"/>
              <a:t> pas la qualité des enseignants »)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Adapter les outils de la formation initiale pour les écoles en encadrement différencié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Mettre en place des grilles de progression pour les enseignants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Mettre une « sélection » initiale sur base de compétences définies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/>
              <a:t>Mettre en place un système de tutorat pour les jeunes enseignants 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70464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77" y="2065137"/>
            <a:ext cx="10515600" cy="1325563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fr-BE" sz="5400" dirty="0" smtClean="0">
                <a:latin typeface="League Gothic" panose="00000500000000000000"/>
              </a:rPr>
              <a:t>Vision et contexte</a:t>
            </a:r>
            <a:endParaRPr lang="fr-BE" sz="5400" dirty="0">
              <a:latin typeface="League Gothic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878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Vision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50675" y="495517"/>
            <a:ext cx="4090650" cy="636334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152400" dist="76200" dir="5100000" sx="95000" sy="95000" rotWithShape="0">
              <a:schemeClr val="tx1">
                <a:alpha val="15000"/>
              </a:schemeClr>
            </a:outerShdw>
          </a:effectLst>
        </p:spPr>
      </p:pic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4507822" y="2636446"/>
            <a:ext cx="3176355" cy="2213861"/>
          </a:xfrm>
          <a:prstGeom prst="rect">
            <a:avLst/>
          </a:prstGeom>
          <a:noFill/>
        </p:spPr>
        <p:txBody>
          <a:bodyPr wrap="square" lIns="93137" tIns="46570" rIns="93137" bIns="46570" rtlCol="0">
            <a:spAutoFit/>
          </a:bodyPr>
          <a:lstStyle/>
          <a:p>
            <a:pPr algn="ctr"/>
            <a:r>
              <a:rPr lang="fr-FR" sz="2755" dirty="0">
                <a:latin typeface="Myriad Pro" panose="020B0503030403020204" pitchFamily="34" charset="0"/>
              </a:rPr>
              <a:t>« Un jour, la réussite d’un élève ne dépendra plus de son origine socio-économique »</a:t>
            </a:r>
          </a:p>
        </p:txBody>
      </p:sp>
    </p:spTree>
    <p:extLst>
      <p:ext uri="{BB962C8B-B14F-4D97-AF65-F5344CB8AC3E}">
        <p14:creationId xmlns:p14="http://schemas.microsoft.com/office/powerpoint/2010/main" val="22122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3938" y="5061666"/>
            <a:ext cx="7829088" cy="849349"/>
          </a:xfrm>
          <a:prstGeom prst="rect">
            <a:avLst/>
          </a:prstGeom>
          <a:solidFill>
            <a:srgbClr val="FFE99B"/>
          </a:solidFill>
          <a:ln w="1905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5" tIns="93209" rIns="91355" bIns="93209" anchor="ctr" anchorCtr="1"/>
          <a:lstStyle/>
          <a:p>
            <a:pPr defTabSz="932075"/>
            <a:endParaRPr lang="en-US" sz="1530" kern="0">
              <a:latin typeface="Myriad Pro" panose="020B0503030403020204" pitchFamily="34" charset="0"/>
            </a:endParaRPr>
          </a:p>
        </p:txBody>
      </p:sp>
      <p:sp>
        <p:nvSpPr>
          <p:cNvPr id="5" name="Flèche à angle droit 2"/>
          <p:cNvSpPr/>
          <p:nvPr/>
        </p:nvSpPr>
        <p:spPr>
          <a:xfrm>
            <a:off x="8385267" y="774257"/>
            <a:ext cx="1443068" cy="4783359"/>
          </a:xfrm>
          <a:prstGeom prst="bentUpArrow">
            <a:avLst>
              <a:gd name="adj1" fmla="val 14110"/>
              <a:gd name="adj2" fmla="val 31057"/>
              <a:gd name="adj3" fmla="val 25000"/>
            </a:avLst>
          </a:prstGeom>
          <a:solidFill>
            <a:srgbClr val="3596C5"/>
          </a:solidFill>
          <a:ln w="9525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3209" tIns="46606" rIns="93209" bIns="46606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32075">
              <a:lnSpc>
                <a:spcPts val="1714"/>
              </a:lnSpc>
            </a:pPr>
            <a:endParaRPr lang="en-US" sz="1428" kern="0">
              <a:latin typeface="Myriad Pro" panose="020B0503030403020204" pitchFamily="34" charset="0"/>
              <a:cs typeface="Arial" pitchFamily="34" charset="0"/>
            </a:endParaRPr>
          </a:p>
        </p:txBody>
      </p:sp>
      <p:sp>
        <p:nvSpPr>
          <p:cNvPr id="6" name="Rectangle 4"/>
          <p:cNvSpPr txBox="1"/>
          <p:nvPr>
            <p:custDataLst>
              <p:tags r:id="rId1"/>
            </p:custDataLst>
          </p:nvPr>
        </p:nvSpPr>
        <p:spPr>
          <a:xfrm>
            <a:off x="1751787" y="1769448"/>
            <a:ext cx="68504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13E5B"/>
              </a:buClr>
            </a:pPr>
            <a:r>
              <a:rPr lang="fr-FR" sz="1600" dirty="0">
                <a:latin typeface="Myriad Pro" panose="020B0503030403020204" pitchFamily="34" charset="0"/>
                <a:cs typeface="Arial" panose="020B0604020202020204" pitchFamily="34" charset="0"/>
              </a:rPr>
              <a:t>La Communauté française, pour l’enseignement qu’elle organise, et tout pouvoir organisateur pour l’enseignement subventionné, poursuivent simultanément et sans hiérarchie les objectifs suivants : </a:t>
            </a:r>
          </a:p>
        </p:txBody>
      </p:sp>
      <p:sp>
        <p:nvSpPr>
          <p:cNvPr id="7" name="Rectangle 4"/>
          <p:cNvSpPr txBox="1"/>
          <p:nvPr>
            <p:custDataLst>
              <p:tags r:id="rId2"/>
            </p:custDataLst>
          </p:nvPr>
        </p:nvSpPr>
        <p:spPr>
          <a:xfrm>
            <a:off x="2189799" y="2617168"/>
            <a:ext cx="641242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13E5B"/>
              </a:buClr>
            </a:pPr>
            <a:r>
              <a:rPr lang="fr-FR" sz="1600" dirty="0">
                <a:latin typeface="Myriad Pro" panose="020B0503030403020204" pitchFamily="34" charset="0"/>
                <a:cs typeface="Arial" panose="020B0604020202020204" pitchFamily="34" charset="0"/>
              </a:rPr>
              <a:t>Promouvoir la confiance en soi et le développement de la personne de chacun des élèves</a:t>
            </a:r>
          </a:p>
          <a:p>
            <a:pPr>
              <a:buClr>
                <a:srgbClr val="013E5B"/>
              </a:buClr>
            </a:pPr>
            <a:endParaRPr lang="fr-FR" sz="1600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013E5B"/>
              </a:buClr>
            </a:pPr>
            <a:r>
              <a:rPr lang="fr-FR" sz="1600" dirty="0">
                <a:latin typeface="Myriad Pro" panose="020B0503030403020204" pitchFamily="34" charset="0"/>
                <a:cs typeface="Arial" panose="020B0604020202020204" pitchFamily="34" charset="0"/>
              </a:rPr>
              <a:t>Amener tous les élèves à s’approprier des savoirs et à acquérir des compétences qui les rendent aptes à apprendre toute leur vie et à prendre une place active dans la vie économique, sociale et culturelle</a:t>
            </a:r>
          </a:p>
          <a:p>
            <a:pPr>
              <a:buClr>
                <a:srgbClr val="013E5B"/>
              </a:buClr>
            </a:pPr>
            <a:endParaRPr lang="fr-FR" sz="1600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013E5B"/>
              </a:buClr>
            </a:pPr>
            <a:r>
              <a:rPr lang="fr-FR" sz="1600" dirty="0">
                <a:latin typeface="Myriad Pro" panose="020B0503030403020204" pitchFamily="34" charset="0"/>
                <a:cs typeface="Arial" panose="020B0604020202020204" pitchFamily="34" charset="0"/>
              </a:rPr>
              <a:t>Préparer tous les élèves à être des citoyens responsables, capables de contribuer au développement d’une société démocratique, solidaire, pluraliste et ouverte aux autres cultures</a:t>
            </a:r>
          </a:p>
          <a:p>
            <a:pPr>
              <a:buClr>
                <a:srgbClr val="013E5B"/>
              </a:buClr>
            </a:pPr>
            <a:endParaRPr lang="fr-FR" sz="1600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>
              <a:buClr>
                <a:srgbClr val="013E5B"/>
              </a:buClr>
            </a:pPr>
            <a:r>
              <a:rPr lang="fr-FR" sz="1600" b="1" i="1" dirty="0">
                <a:latin typeface="Myriad Pro" panose="020B0503030403020204" pitchFamily="34" charset="0"/>
                <a:cs typeface="Arial" panose="020B0604020202020204" pitchFamily="34" charset="0"/>
              </a:rPr>
              <a:t>Assurer à tous les élèves des chances égales d’émancipation sociale</a:t>
            </a:r>
          </a:p>
        </p:txBody>
      </p:sp>
      <p:sp>
        <p:nvSpPr>
          <p:cNvPr id="8" name="Oval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1787" y="2617159"/>
            <a:ext cx="293832" cy="293850"/>
          </a:xfrm>
          <a:prstGeom prst="ellipse">
            <a:avLst/>
          </a:prstGeom>
          <a:solidFill>
            <a:srgbClr val="045F8C"/>
          </a:solidFill>
          <a:ln w="9525">
            <a:solidFill>
              <a:srgbClr val="045F8C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932075">
              <a:defRPr/>
            </a:pPr>
            <a:r>
              <a:rPr lang="fr-FR" sz="1837" b="1" kern="0" dirty="0">
                <a:latin typeface="Myriad Pro" panose="020B0503030403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1787" y="3382312"/>
            <a:ext cx="293832" cy="293850"/>
          </a:xfrm>
          <a:prstGeom prst="ellipse">
            <a:avLst/>
          </a:prstGeom>
          <a:solidFill>
            <a:srgbClr val="045F8C"/>
          </a:solidFill>
          <a:ln w="9525">
            <a:solidFill>
              <a:srgbClr val="045F8C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932075">
              <a:defRPr/>
            </a:pPr>
            <a:r>
              <a:rPr lang="fr-FR" sz="1837" b="1" kern="0" dirty="0">
                <a:latin typeface="Myriad Pro" panose="020B0503030403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1787" y="4360823"/>
            <a:ext cx="293832" cy="293850"/>
          </a:xfrm>
          <a:prstGeom prst="ellipse">
            <a:avLst/>
          </a:prstGeom>
          <a:solidFill>
            <a:srgbClr val="045F8C"/>
          </a:solidFill>
          <a:ln w="9525">
            <a:solidFill>
              <a:srgbClr val="045F8C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932075">
              <a:defRPr/>
            </a:pPr>
            <a:r>
              <a:rPr lang="fr-FR" sz="1837" b="1" kern="0" dirty="0">
                <a:latin typeface="Myriad Pro" panose="020B0503030403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1787" y="5148541"/>
            <a:ext cx="293832" cy="293850"/>
          </a:xfrm>
          <a:prstGeom prst="ellipse">
            <a:avLst/>
          </a:prstGeom>
          <a:solidFill>
            <a:srgbClr val="045F8C"/>
          </a:solidFill>
          <a:ln w="9525">
            <a:solidFill>
              <a:srgbClr val="045F8C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932075">
              <a:defRPr/>
            </a:pPr>
            <a:r>
              <a:rPr lang="fr-FR" sz="1837" b="1" kern="0" dirty="0">
                <a:latin typeface="Myriad Pro" panose="020B0503030403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McK 4. Footnote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0404" y="6654391"/>
            <a:ext cx="8721812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fr-FR" sz="1020" dirty="0">
                <a:latin typeface="Myriad Pro" panose="020B0503030403020204" pitchFamily="34" charset="0"/>
                <a:cs typeface="Arial" panose="020B0604020202020204" pitchFamily="34" charset="0"/>
              </a:rPr>
              <a:t>1 La Communauté Française de Belgique a été renommée Fédération Wallonie Bruxelles (FWB), il sera fait usage de cette appellation dans le reste du document</a:t>
            </a: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46238" y="358978"/>
            <a:ext cx="93048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dirty="0">
                <a:solidFill>
                  <a:schemeClr val="tx1"/>
                </a:solidFill>
                <a:latin typeface="Myriad Pro" panose="020B0503030403020204" pitchFamily="34" charset="0"/>
              </a:rPr>
              <a:t>« Un jour, la réussite d’un élève ne dépendra plus de son origine socio-économique » </a:t>
            </a:r>
            <a:r>
              <a:rPr lang="fr-FR" sz="1800" i="1" dirty="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 </a:t>
            </a:r>
            <a:r>
              <a:rPr lang="fr-FR" sz="1800" dirty="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800" dirty="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La vision de notre ASBL s´inscrit dans le Décret Mission de la FWB</a:t>
            </a:r>
            <a:r>
              <a:rPr lang="fr-FR" sz="1800" baseline="30000" dirty="0">
                <a:solidFill>
                  <a:schemeClr val="tx1"/>
                </a:solidFill>
                <a:latin typeface="Myriad Pro" panose="020B0503030403020204" pitchFamily="34" charset="0"/>
              </a:rPr>
              <a:t>1</a:t>
            </a:r>
            <a:r>
              <a:rPr lang="fr-FR" sz="1800" dirty="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 </a:t>
            </a:r>
            <a:r>
              <a:rPr lang="fr-FR" sz="1800" baseline="30000" dirty="0">
                <a:solidFill>
                  <a:schemeClr val="tx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1</a:t>
            </a:r>
            <a:endParaRPr lang="fr-FR" sz="1800" dirty="0">
              <a:solidFill>
                <a:schemeClr val="tx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sz="2400" b="1" dirty="0"/>
              <a:t>La FWB est un des systèmes scolaires où les résultats des élèves issus de milieux défavorisés sont comparativement les plus </a:t>
            </a:r>
            <a:r>
              <a:rPr lang="fr-FR" sz="2400" b="1" dirty="0" smtClean="0"/>
              <a:t>faibles</a:t>
            </a:r>
          </a:p>
          <a:p>
            <a:pPr marL="0" indent="0">
              <a:buNone/>
            </a:pPr>
            <a:r>
              <a:rPr lang="fr-FR" sz="1800" dirty="0"/>
              <a:t>Différence de score en math entre les 25% des élèves les plus favorisés et les 25% d’élèves les plus défavorisés, PISA 2012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BE" dirty="0"/>
          </a:p>
        </p:txBody>
      </p:sp>
      <p:sp>
        <p:nvSpPr>
          <p:cNvPr id="5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1473" y="6335575"/>
            <a:ext cx="7002157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0921" indent="-620921" defTabSz="911978">
              <a:tabLst>
                <a:tab pos="624154" algn="l"/>
              </a:tabLst>
            </a:pPr>
            <a:r>
              <a:rPr lang="fr-FR" sz="1020" dirty="0">
                <a:solidFill>
                  <a:srgbClr val="000000"/>
                </a:solidFill>
                <a:latin typeface="Myriad Pro" panose="020B0503030403020204" pitchFamily="34" charset="0"/>
              </a:rPr>
              <a:t>SOURCE: OCDE ("PISA 2012"); Analyse McKinsey &amp; </a:t>
            </a:r>
            <a:r>
              <a:rPr lang="fr-FR" sz="1020" dirty="0" err="1">
                <a:solidFill>
                  <a:srgbClr val="000000"/>
                </a:solidFill>
                <a:latin typeface="Myriad Pro" panose="020B0503030403020204" pitchFamily="34" charset="0"/>
              </a:rPr>
              <a:t>Company</a:t>
            </a:r>
            <a:endParaRPr lang="fr-FR" sz="1020" dirty="0">
              <a:latin typeface="Myriad Pro" panose="020B050303040302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36447" y="5023522"/>
            <a:ext cx="2152148" cy="51252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338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632" b="1" dirty="0">
                <a:latin typeface="Myriad Pro" panose="020B0503030403020204" pitchFamily="34" charset="0"/>
              </a:rPr>
              <a:t>112 pts PISA = </a:t>
            </a:r>
            <a:br>
              <a:rPr lang="fr-FR" sz="1632" b="1" dirty="0">
                <a:latin typeface="Myriad Pro" panose="020B0503030403020204" pitchFamily="34" charset="0"/>
              </a:rPr>
            </a:br>
            <a:r>
              <a:rPr lang="fr-FR" sz="1632" b="1" dirty="0">
                <a:latin typeface="Myriad Pro" panose="020B0503030403020204" pitchFamily="34" charset="0"/>
              </a:rPr>
              <a:t>3 années d’étude!</a:t>
            </a:r>
            <a:r>
              <a:rPr lang="fr-FR" sz="1632" b="1" baseline="30000" dirty="0">
                <a:latin typeface="Myriad Pro" panose="020B0503030403020204" pitchFamily="34" charset="0"/>
              </a:rPr>
              <a:t>1</a:t>
            </a:r>
            <a:r>
              <a:rPr lang="fr-FR" sz="1632" b="1" dirty="0"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7" name="McK 4. Footnot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1474" y="6105186"/>
            <a:ext cx="8722326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fr-FR" sz="1020" dirty="0">
                <a:latin typeface="Myriad Pro" panose="020B0503030403020204" pitchFamily="34" charset="0"/>
              </a:rPr>
              <a:t>1 38 points PISA correspondent à une année d'étude</a:t>
            </a:r>
          </a:p>
        </p:txBody>
      </p:sp>
      <p:pic>
        <p:nvPicPr>
          <p:cNvPr id="8" name="Espace réservé du contenu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12759" r="43353" b="8498"/>
          <a:stretch>
            <a:fillRect/>
          </a:stretch>
        </p:blipFill>
        <p:spPr bwMode="auto">
          <a:xfrm>
            <a:off x="3228235" y="1504441"/>
            <a:ext cx="5949323" cy="463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/>
          <a:lstStyle/>
          <a:p>
            <a:pPr marL="514350" indent="-514350">
              <a:buFont typeface="+mj-lt"/>
              <a:buAutoNum type="alphaUcPeriod" startAt="2"/>
            </a:pPr>
            <a:r>
              <a:rPr lang="fr-FR" sz="2400" b="1" dirty="0"/>
              <a:t>La FWB est confrontée à une pénurie d’enseignants 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1600" dirty="0" smtClean="0"/>
              <a:t>Pourcentage </a:t>
            </a:r>
            <a:r>
              <a:rPr lang="fr-FR" sz="1600" dirty="0"/>
              <a:t>d’élèves âgés de 15 ans se trouvant dans une école où l’enseignement est affecté par un manque d’enseignants qualifiés dans les matières de base, 2009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9" name="TextBox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27135" y="1182981"/>
            <a:ext cx="8884736" cy="449915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152400" dist="76200" dir="5100000" sx="95000" sy="95000" rotWithShape="0">
              <a:schemeClr val="tx1">
                <a:alpha val="15000"/>
              </a:schemeClr>
            </a:outerShdw>
          </a:effectLst>
          <a:extLst/>
        </p:spPr>
        <p:txBody>
          <a:bodyPr vert="horz" wrap="square" lIns="77617" tIns="77617" rIns="77617" bIns="7761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fr-FR" b="1" dirty="0">
              <a:latin typeface="Myriad Pro" panose="020B0503030403020204" pitchFamily="34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1381458" y="6700175"/>
            <a:ext cx="284012" cy="155496"/>
          </a:xfrm>
          <a:prstGeom prst="rect">
            <a:avLst/>
          </a:prstGeom>
        </p:spPr>
        <p:txBody>
          <a:bodyPr/>
          <a:lstStyle/>
          <a:p>
            <a:fld id="{42C328C1-A84F-4A39-A664-DBA00541A8C6}" type="slidenum">
              <a:rPr lang="fr-FR" sz="1600" noProof="0" smtClean="0">
                <a:latin typeface="Myriad Pro" panose="020B0503030403020204" pitchFamily="34" charset="0"/>
              </a:rPr>
              <a:pPr/>
              <a:t>7</a:t>
            </a:fld>
            <a:endParaRPr lang="fr-FR" sz="1600" noProof="0" dirty="0">
              <a:latin typeface="Myriad Pro" panose="020B0503030403020204" pitchFamily="34" charset="0"/>
            </a:endParaRPr>
          </a:p>
        </p:txBody>
      </p:sp>
      <p:sp>
        <p:nvSpPr>
          <p:cNvPr id="11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9536" y="6005513"/>
            <a:ext cx="700215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0921" indent="-620921" defTabSz="911978">
              <a:tabLst>
                <a:tab pos="624154" algn="l"/>
              </a:tabLst>
            </a:pPr>
            <a:r>
              <a:rPr lang="fr-FR" sz="1000" dirty="0">
                <a:solidFill>
                  <a:srgbClr val="000000"/>
                </a:solidFill>
                <a:latin typeface="Myriad Pro" panose="020B0503030403020204" pitchFamily="34" charset="0"/>
              </a:rPr>
              <a:t>SOURCE: Liste des fonctions de pénurie en 2011-2012 (</a:t>
            </a:r>
            <a:r>
              <a:rPr lang="fr-FR" sz="1000" dirty="0" err="1">
                <a:solidFill>
                  <a:srgbClr val="000000"/>
                </a:solidFill>
                <a:latin typeface="Myriad Pro" panose="020B0503030403020204" pitchFamily="34" charset="0"/>
              </a:rPr>
              <a:t>A.Gt</a:t>
            </a:r>
            <a:r>
              <a:rPr lang="fr-FR" sz="1000" dirty="0">
                <a:solidFill>
                  <a:srgbClr val="000000"/>
                </a:solidFill>
                <a:latin typeface="Myriad Pro" panose="020B0503030403020204" pitchFamily="34" charset="0"/>
              </a:rPr>
              <a:t> 24-05-2012 </a:t>
            </a:r>
            <a:r>
              <a:rPr lang="fr-FR" sz="1000" dirty="0" err="1">
                <a:solidFill>
                  <a:srgbClr val="000000"/>
                </a:solidFill>
                <a:latin typeface="Myriad Pro" panose="020B0503030403020204" pitchFamily="34" charset="0"/>
              </a:rPr>
              <a:t>M.B</a:t>
            </a:r>
            <a:r>
              <a:rPr lang="fr-FR" sz="1000" dirty="0">
                <a:solidFill>
                  <a:srgbClr val="000000"/>
                </a:solidFill>
                <a:latin typeface="Myriad Pro" panose="020B0503030403020204" pitchFamily="34" charset="0"/>
              </a:rPr>
              <a:t> 03-07-2012);  PISA 2009</a:t>
            </a:r>
          </a:p>
        </p:txBody>
      </p:sp>
      <p:sp>
        <p:nvSpPr>
          <p:cNvPr id="12" name="Rectangle 4"/>
          <p:cNvSpPr txBox="1"/>
          <p:nvPr>
            <p:custDataLst>
              <p:tags r:id="rId5"/>
            </p:custDataLst>
          </p:nvPr>
        </p:nvSpPr>
        <p:spPr>
          <a:xfrm>
            <a:off x="7662662" y="1315013"/>
            <a:ext cx="248213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fr-FR" sz="1400" dirty="0">
                <a:latin typeface="Myriad Pro" panose="020B0503030403020204" pitchFamily="34" charset="0"/>
              </a:rPr>
              <a:t>La </a:t>
            </a:r>
            <a:r>
              <a:rPr lang="fr-FR" sz="1400" dirty="0" err="1">
                <a:latin typeface="Myriad Pro" panose="020B0503030403020204" pitchFamily="34" charset="0"/>
              </a:rPr>
              <a:t>FWB</a:t>
            </a:r>
            <a:r>
              <a:rPr lang="fr-FR" sz="1400" dirty="0">
                <a:latin typeface="Myriad Pro" panose="020B0503030403020204" pitchFamily="34" charset="0"/>
              </a:rPr>
              <a:t> confirme </a:t>
            </a:r>
            <a:r>
              <a:rPr lang="fr-FR" sz="1400" b="1" dirty="0">
                <a:latin typeface="Myriad Pro" panose="020B0503030403020204" pitchFamily="34" charset="0"/>
              </a:rPr>
              <a:t>que les enseignants des 4 matières principales </a:t>
            </a:r>
            <a:r>
              <a:rPr lang="fr-FR" sz="1400" dirty="0">
                <a:latin typeface="Myriad Pro" panose="020B0503030403020204" pitchFamily="34" charset="0"/>
              </a:rPr>
              <a:t>– Mathématiques, Sciences, français, Néerlandais – </a:t>
            </a:r>
            <a:r>
              <a:rPr lang="fr-FR" sz="1400" b="1" dirty="0">
                <a:latin typeface="Myriad Pro" panose="020B0503030403020204" pitchFamily="34" charset="0"/>
              </a:rPr>
              <a:t>sont en pénurie </a:t>
            </a:r>
            <a:r>
              <a:rPr lang="fr-FR" sz="1400" dirty="0">
                <a:latin typeface="Myriad Pro" panose="020B0503030403020204" pitchFamily="34" charset="0"/>
              </a:rPr>
              <a:t>dans l’ensemble de l’enseignement obligatoire</a:t>
            </a:r>
          </a:p>
          <a:p>
            <a:pPr lvl="1"/>
            <a:endParaRPr lang="fr-FR" sz="1400" dirty="0">
              <a:latin typeface="Myriad Pro" panose="020B0503030403020204" pitchFamily="34" charset="0"/>
            </a:endParaRPr>
          </a:p>
          <a:p>
            <a:pPr lvl="1"/>
            <a:r>
              <a:rPr lang="fr-FR" sz="1400" dirty="0">
                <a:latin typeface="Myriad Pro" panose="020B0503030403020204" pitchFamily="34" charset="0"/>
              </a:rPr>
              <a:t>L’enquête PISA (2009) montre que </a:t>
            </a:r>
            <a:r>
              <a:rPr lang="fr-FR" sz="1400" b="1" dirty="0">
                <a:latin typeface="Myriad Pro" panose="020B0503030403020204" pitchFamily="34" charset="0"/>
              </a:rPr>
              <a:t>le pourcentage d’élèves affectés par le manque d’enseignants est respectivement de 46% pour les mathématiques, 39% pour les sciences et 24% pour le français</a:t>
            </a:r>
            <a:r>
              <a:rPr lang="fr-FR" sz="1400" dirty="0">
                <a:latin typeface="Myriad Pro" panose="020B0503030403020204" pitchFamily="34" charset="0"/>
              </a:rPr>
              <a:t>, faisant de la </a:t>
            </a:r>
            <a:r>
              <a:rPr lang="fr-FR" sz="1400" dirty="0" err="1">
                <a:latin typeface="Myriad Pro" panose="020B0503030403020204" pitchFamily="34" charset="0"/>
              </a:rPr>
              <a:t>FWB</a:t>
            </a:r>
            <a:r>
              <a:rPr lang="fr-FR" sz="1400" dirty="0">
                <a:latin typeface="Myriad Pro" panose="020B0503030403020204" pitchFamily="34" charset="0"/>
              </a:rPr>
              <a:t> l’une des zone de pénurie les plus importantes de l’OCDE</a:t>
            </a:r>
          </a:p>
        </p:txBody>
      </p:sp>
      <p:graphicFrame>
        <p:nvGraphicFramePr>
          <p:cNvPr id="13" name="Object 12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05718721"/>
              </p:ext>
            </p:extLst>
          </p:nvPr>
        </p:nvGraphicFramePr>
        <p:xfrm>
          <a:off x="1441545" y="1736445"/>
          <a:ext cx="6258694" cy="351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hart" r:id="rId27" imgW="6134136" imgH="3448132" progId="MSGraph.Chart.8">
                  <p:embed followColorScheme="full"/>
                </p:oleObj>
              </mc:Choice>
              <mc:Fallback>
                <p:oleObj name="Chart" r:id="rId27" imgW="6134136" imgH="344813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41545" y="1736445"/>
                        <a:ext cx="6258694" cy="3518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4967731" y="5192998"/>
            <a:ext cx="286695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F18CB8F1-DF52-4166-A7B7-C0D17DF609A0}" type="datetime'''''''''''''''''''''''''''''''''''U''''K'''''">
              <a:rPr lang="en-US" sz="1200">
                <a:latin typeface="Myriad Pro" panose="020B0503030403020204" pitchFamily="34" charset="0"/>
              </a:rPr>
              <a:pPr/>
              <a:t>UK</a:t>
            </a:fld>
            <a:r>
              <a:rPr lang="en-US" sz="1200" baseline="30000">
                <a:latin typeface="Myriad Pro" panose="020B0503030403020204" pitchFamily="34" charset="0"/>
              </a:rPr>
              <a:t>1</a:t>
            </a:r>
            <a:r>
              <a:rPr lang="en-US" sz="1200">
                <a:latin typeface="Myriad Pro" panose="020B0503030403020204" pitchFamily="34" charset="0"/>
              </a:rPr>
              <a:t> </a:t>
            </a:r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3349604" y="5192998"/>
            <a:ext cx="228385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A184B54D-4C2E-464A-80C6-017683A031C6}" type="datetime'''''''''''''''''''''D''''''''''E'''''''''''''''''''''">
              <a:rPr lang="en-US" sz="1200">
                <a:latin typeface="Myriad Pro" panose="020B0503030403020204" pitchFamily="34" charset="0"/>
              </a:rPr>
              <a:pPr/>
              <a:t>DE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2795652" y="5192998"/>
            <a:ext cx="228385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8C20DEF6-1471-4797-84AD-EC2E625DF6A3}" type="datetime'''D''''''''''''''''K'''''''''''''''''''''">
              <a:rPr lang="en-US" sz="1200">
                <a:latin typeface="Myriad Pro" panose="020B0503030403020204" pitchFamily="34" charset="0"/>
              </a:rPr>
              <a:pPr/>
              <a:t>DK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2155853" y="5192998"/>
            <a:ext cx="409796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FCFEF797-EA59-4E78-9174-CEC6BDBD159D}" type="datetime'''B''E'''''''''''''''''''''''''''''''' N''''''''l'''''''''''''">
              <a:rPr lang="en-US" sz="1200">
                <a:latin typeface="Myriad Pro" panose="020B0503030403020204" pitchFamily="34" charset="0"/>
              </a:rPr>
              <a:pPr/>
              <a:t>BE Nl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1605157" y="5192998"/>
            <a:ext cx="411415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2BBD3DB5-B9F1-4728-A31B-A4B203448C8B}" type="datetime'''B''''''''''''''E ''''''''''''''''''''''Fr'''''">
              <a:rPr lang="en-US" sz="1200">
                <a:latin typeface="Myriad Pro" panose="020B0503030403020204" pitchFamily="34" charset="0"/>
              </a:rPr>
              <a:pPr/>
              <a:t>BE Fr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4455908" y="5192998"/>
            <a:ext cx="210567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C1B5E762-9D92-4145-8C75-5BF11CB11B34}" type="datetime'''''''''''''''N''''''''''L'''''''''''''''''">
              <a:rPr lang="en-US" sz="1200">
                <a:latin typeface="Myriad Pro" panose="020B0503030403020204" pitchFamily="34" charset="0"/>
              </a:rPr>
              <a:pPr/>
              <a:t>NL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20" name="Rectangle 19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3935969" y="5192998"/>
            <a:ext cx="152256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02AE2B0B-D83B-435B-A1AE-BF0FBF989E89}" type="datetime'''''''''''''''''''''I''''''''''''''''T'''''''">
              <a:rPr lang="en-US" sz="1200">
                <a:latin typeface="Myriad Pro" panose="020B0503030403020204" pitchFamily="34" charset="0"/>
              </a:rPr>
              <a:pPr/>
              <a:t>IT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21" name="Rectangle 20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5549218" y="5192998"/>
            <a:ext cx="220285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A0A9E12F-A08A-4735-8EDC-BE696BAA5BF5}" type="datetime'''''''''''''''''''''''''E''''''''''''''S'''''''''''">
              <a:rPr lang="en-US" sz="1200">
                <a:latin typeface="Myriad Pro" panose="020B0503030403020204" pitchFamily="34" charset="0"/>
              </a:rPr>
              <a:pPr/>
              <a:t>ES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22" name="Rectangle 21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112901" y="5192998"/>
            <a:ext cx="202469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0F29F88A-66CF-437D-BBAC-1AB072F91392}" type="datetime'''''''''''''''''''P''''''''''L'''''''">
              <a:rPr lang="en-US" sz="1200">
                <a:latin typeface="Myriad Pro" panose="020B0503030403020204" pitchFamily="34" charset="0"/>
              </a:rPr>
              <a:pPr/>
              <a:t>PL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23" name="Rectangle 22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6686296" y="5192998"/>
            <a:ext cx="152256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17E1676D-C8BF-439B-BA46-5E517CE00D35}" type="datetime'''''''''''''''''''''''F''''I'''">
              <a:rPr lang="en-US" sz="1200">
                <a:latin typeface="Myriad Pro" panose="020B0503030403020204" pitchFamily="34" charset="0"/>
              </a:rPr>
              <a:pPr/>
              <a:t>FI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24" name="Rectangle 23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7188400" y="5192998"/>
            <a:ext cx="246201" cy="1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4D366417-3507-44D9-A349-F64295125C5E}" type="datetime'''''''''''''''''N''''''''''''O'''''''''''''''''''''''">
              <a:rPr lang="en-US" sz="1200">
                <a:latin typeface="Myriad Pro" panose="020B0503030403020204" pitchFamily="34" charset="0"/>
              </a:rPr>
              <a:pPr/>
              <a:t>NO</a:t>
            </a:fld>
            <a:endParaRPr lang="en-GB" sz="12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25" name="TextBox 17"/>
          <p:cNvSpPr txBox="1"/>
          <p:nvPr>
            <p:custDataLst>
              <p:tags r:id="rId18"/>
            </p:custDataLst>
          </p:nvPr>
        </p:nvSpPr>
        <p:spPr>
          <a:xfrm>
            <a:off x="1545139" y="1653854"/>
            <a:ext cx="546576" cy="381004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vert="horz" wrap="square" lIns="77617" tIns="77617" rIns="77617" bIns="77617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fr-FR" sz="1400" dirty="0">
              <a:latin typeface="Myriad Pro" panose="020B0503030403020204" pitchFamily="34" charset="0"/>
            </a:endParaRPr>
          </a:p>
        </p:txBody>
      </p:sp>
      <p:sp>
        <p:nvSpPr>
          <p:cNvPr id="26" name="McK 4. Footnote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49537" y="5785163"/>
            <a:ext cx="872232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fr-FR" dirty="0">
                <a:latin typeface="Myriad Pro" panose="020B0503030403020204" pitchFamily="34" charset="0"/>
              </a:rPr>
              <a:t>1 UK-ENG/WLS/NIR</a:t>
            </a:r>
          </a:p>
        </p:txBody>
      </p:sp>
      <p:sp>
        <p:nvSpPr>
          <p:cNvPr id="27" name="Rectangle 26"/>
          <p:cNvSpPr/>
          <p:nvPr>
            <p:custDataLst>
              <p:tags r:id="rId20"/>
            </p:custDataLst>
          </p:nvPr>
        </p:nvSpPr>
        <p:spPr bwMode="auto">
          <a:xfrm>
            <a:off x="5494364" y="2380399"/>
            <a:ext cx="139298" cy="13929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52400" dist="76200" dir="5100000" sx="95000" sy="95000" rotWithShape="0">
                    <a:schemeClr val="tx1">
                      <a:alpha val="15000"/>
                    </a:schemeClr>
                  </a:outerShdw>
                </a:effectLst>
              </a14:hiddenEffects>
            </a:ext>
          </a:extLst>
        </p:spPr>
        <p:txBody>
          <a:bodyPr vert="horz" wrap="square" lIns="77617" tIns="77617" rIns="77617" bIns="77617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1978">
              <a:buClr>
                <a:schemeClr val="tx2"/>
              </a:buClr>
            </a:pPr>
            <a:endParaRPr lang="en-GB" b="1" dirty="0" err="1">
              <a:latin typeface="Myriad Pro" panose="020B0503030403020204" pitchFamily="34" charset="0"/>
            </a:endParaRPr>
          </a:p>
        </p:txBody>
      </p:sp>
      <p:sp>
        <p:nvSpPr>
          <p:cNvPr id="28" name="Rectangle 27"/>
          <p:cNvSpPr/>
          <p:nvPr>
            <p:custDataLst>
              <p:tags r:id="rId21"/>
            </p:custDataLst>
          </p:nvPr>
        </p:nvSpPr>
        <p:spPr bwMode="auto">
          <a:xfrm>
            <a:off x="5494364" y="2134182"/>
            <a:ext cx="139298" cy="139298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52400" dist="76200" dir="5100000" sx="95000" sy="95000" rotWithShape="0">
                    <a:schemeClr val="tx1">
                      <a:alpha val="15000"/>
                    </a:schemeClr>
                  </a:outerShdw>
                </a:effectLst>
              </a14:hiddenEffects>
            </a:ext>
          </a:extLst>
        </p:spPr>
        <p:txBody>
          <a:bodyPr vert="horz" wrap="square" lIns="77617" tIns="77617" rIns="77617" bIns="77617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1978">
              <a:buClr>
                <a:schemeClr val="tx2"/>
              </a:buClr>
            </a:pPr>
            <a:endParaRPr lang="en-GB" b="1" dirty="0" err="1">
              <a:latin typeface="Myriad Pro" panose="020B050303040302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22"/>
            </p:custDataLst>
          </p:nvPr>
        </p:nvSpPr>
        <p:spPr bwMode="auto">
          <a:xfrm>
            <a:off x="5494364" y="1887981"/>
            <a:ext cx="139298" cy="13929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52400" dist="76200" dir="5100000" sx="95000" sy="95000" rotWithShape="0">
                    <a:schemeClr val="tx1">
                      <a:alpha val="15000"/>
                    </a:schemeClr>
                  </a:outerShdw>
                </a:effectLst>
              </a14:hiddenEffects>
            </a:ext>
          </a:extLst>
        </p:spPr>
        <p:txBody>
          <a:bodyPr vert="horz" wrap="square" lIns="77617" tIns="77617" rIns="77617" bIns="77617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1978">
              <a:buClr>
                <a:schemeClr val="tx2"/>
              </a:buClr>
            </a:pPr>
            <a:endParaRPr lang="en-GB" b="1" dirty="0" err="1">
              <a:latin typeface="Myriad Pro" panose="020B0503030403020204" pitchFamily="34" charset="0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5737318" y="2378762"/>
            <a:ext cx="1852988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86E9FDF4-612E-4504-91DC-AC59C01665AE}" type="datetime'Enseign''''ants l''''an''gue'' d’in''''st''''ructi''''o''n'''">
              <a:rPr lang="en-US" sz="1000">
                <a:latin typeface="Myriad Pro" panose="020B0503030403020204" pitchFamily="34" charset="0"/>
              </a:rPr>
              <a:pPr/>
              <a:t>Enseignants langue d’instruction</a:t>
            </a:fld>
            <a:endParaRPr lang="en-GB" sz="10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31" name="Rectangle 30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5737335" y="2132561"/>
            <a:ext cx="1266641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AA021673-A7C8-4F7D-9AB2-F0410C20EED6}" type="datetime'E''n''se''i''''''''''g''n''''ants'' ''S''''''cie''nc''es'">
              <a:rPr lang="en-US" sz="1000">
                <a:latin typeface="Myriad Pro" panose="020B0503030403020204" pitchFamily="34" charset="0"/>
              </a:rPr>
              <a:pPr/>
              <a:t>Enseignants Sciences</a:t>
            </a:fld>
            <a:endParaRPr lang="en-GB" sz="1000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5737335" y="1886360"/>
            <a:ext cx="1624605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AA9F6B62-DE00-4DA6-873A-D5F64ABAE04A}" type="datetime'E''ns''''ei''g''''n''''a''nts'' Ma''''thé''matiq''''ue''s'">
              <a:rPr lang="en-US" sz="1000">
                <a:latin typeface="Myriad Pro" panose="020B0503030403020204" pitchFamily="34" charset="0"/>
              </a:rPr>
              <a:pPr/>
              <a:t>Enseignants Mathématiques</a:t>
            </a:fld>
            <a:endParaRPr lang="en-GB" sz="1000" dirty="0">
              <a:latin typeface="Myriad Pro" panose="020B0503030403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6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/>
          <a:lstStyle/>
          <a:p>
            <a:pPr marL="514350" indent="-514350">
              <a:buFont typeface="+mj-lt"/>
              <a:buAutoNum type="alphaUcPeriod" startAt="3"/>
            </a:pPr>
            <a:r>
              <a:rPr lang="fr-FR" sz="2400" b="1" dirty="0"/>
              <a:t>La FWB doit faire face à une croissance démographique importante à Bruxelles, principalement auprès des populations à ISE </a:t>
            </a:r>
            <a:r>
              <a:rPr lang="fr-FR" sz="2400" b="1" dirty="0" smtClean="0"/>
              <a:t>faible</a:t>
            </a:r>
          </a:p>
          <a:p>
            <a:pPr marL="0" indent="0">
              <a:buNone/>
            </a:pPr>
            <a:r>
              <a:rPr lang="fr-FR" sz="1800" dirty="0"/>
              <a:t>Croissance démographique de la population totale entre 2010 et 2015 (%)</a:t>
            </a:r>
            <a:endParaRPr lang="fr-FR" sz="1800" baseline="30000" dirty="0"/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381458" y="6700175"/>
            <a:ext cx="284012" cy="155496"/>
          </a:xfrm>
          <a:prstGeom prst="rect">
            <a:avLst/>
          </a:prstGeom>
        </p:spPr>
        <p:txBody>
          <a:bodyPr/>
          <a:lstStyle/>
          <a:p>
            <a:fld id="{42C328C1-A84F-4A39-A664-DBA00541A8C6}" type="slidenum">
              <a:rPr lang="fr-FR" sz="1600" noProof="0" smtClean="0">
                <a:latin typeface="Myriad Pro" panose="020B0503030403020204" pitchFamily="34" charset="0"/>
              </a:rPr>
              <a:pPr/>
              <a:t>8</a:t>
            </a:fld>
            <a:endParaRPr lang="fr-FR" sz="1600" noProof="0" dirty="0">
              <a:latin typeface="Myriad Pro" panose="020B0503030403020204" pitchFamily="34" charset="0"/>
            </a:endParaRPr>
          </a:p>
        </p:txBody>
      </p:sp>
      <p:pic>
        <p:nvPicPr>
          <p:cNvPr id="33" name="Picture 3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90" y="1603930"/>
            <a:ext cx="4577500" cy="403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8"/>
          <p:cNvSpPr txBox="1"/>
          <p:nvPr>
            <p:custDataLst>
              <p:tags r:id="rId3"/>
            </p:custDataLst>
          </p:nvPr>
        </p:nvSpPr>
        <p:spPr>
          <a:xfrm>
            <a:off x="2815040" y="4863791"/>
            <a:ext cx="1191808" cy="7774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7617" tIns="77617" rIns="77617" bIns="77617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fr-FR" sz="1837" dirty="0">
              <a:latin typeface="Myriad Pro" panose="020B0503030403020204" pitchFamily="34" charset="0"/>
            </a:endParaRP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600399" y="6295987"/>
            <a:ext cx="284012" cy="155496"/>
          </a:xfrm>
          <a:prstGeom prst="rect">
            <a:avLst/>
          </a:prstGeom>
        </p:spPr>
        <p:txBody>
          <a:bodyPr/>
          <a:lstStyle/>
          <a:p>
            <a:fld id="{42C328C1-A84F-4A39-A664-DBA00541A8C6}" type="slidenum">
              <a:rPr lang="fr-FR" noProof="0" smtClean="0">
                <a:latin typeface="Myriad Pro" panose="020B0503030403020204" pitchFamily="34" charset="0"/>
              </a:rPr>
              <a:pPr/>
              <a:t>8</a:t>
            </a:fld>
            <a:endParaRPr lang="fr-FR" noProof="0" dirty="0">
              <a:latin typeface="Myriad Pro" panose="020B0503030403020204" pitchFamily="34" charset="0"/>
            </a:endParaRPr>
          </a:p>
        </p:txBody>
      </p:sp>
      <p:sp>
        <p:nvSpPr>
          <p:cNvPr id="36" name="McK 5. Source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751" y="5904799"/>
            <a:ext cx="6715094" cy="32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20921" indent="-620921" defTabSz="911978">
              <a:tabLst>
                <a:tab pos="624154" algn="l"/>
              </a:tabLst>
            </a:pPr>
            <a:r>
              <a:rPr lang="fr-FR" sz="1020" dirty="0">
                <a:latin typeface="Myriad Pro" panose="020B0503030403020204" pitchFamily="34" charset="0"/>
              </a:rPr>
              <a:t>SOURCE: Cartographie des implantations en D+ 2006-2007, </a:t>
            </a:r>
            <a:r>
              <a:rPr lang="fr-FR" sz="1020" dirty="0" err="1">
                <a:latin typeface="Myriad Pro" panose="020B0503030403020204" pitchFamily="34" charset="0"/>
              </a:rPr>
              <a:t>Etnic</a:t>
            </a:r>
            <a:r>
              <a:rPr lang="fr-FR" sz="1020" dirty="0">
                <a:latin typeface="Myriad Pro" panose="020B0503030403020204" pitchFamily="34" charset="0"/>
              </a:rPr>
              <a:t>,; www.monitoringdes quartiers.irisnet.be; </a:t>
            </a:r>
            <a:br>
              <a:rPr lang="fr-FR" sz="1020" dirty="0">
                <a:latin typeface="Myriad Pro" panose="020B0503030403020204" pitchFamily="34" charset="0"/>
              </a:rPr>
            </a:br>
            <a:r>
              <a:rPr lang="fr-FR" sz="1020" dirty="0">
                <a:latin typeface="Myriad Pro" panose="020B0503030403020204" pitchFamily="34" charset="0"/>
              </a:rPr>
              <a:t>analyse McKinsey &amp; </a:t>
            </a:r>
            <a:r>
              <a:rPr lang="fr-FR" sz="1020" dirty="0" err="1">
                <a:latin typeface="Myriad Pro" panose="020B0503030403020204" pitchFamily="34" charset="0"/>
              </a:rPr>
              <a:t>Company</a:t>
            </a:r>
            <a:endParaRPr lang="fr-FR" sz="1020" dirty="0">
              <a:latin typeface="Myriad Pro" panose="020B0503030403020204" pitchFamily="34" charset="0"/>
            </a:endParaRPr>
          </a:p>
        </p:txBody>
      </p:sp>
      <p:sp>
        <p:nvSpPr>
          <p:cNvPr id="38" name="Freeform 37"/>
          <p:cNvSpPr/>
          <p:nvPr>
            <p:custDataLst>
              <p:tags r:id="rId6"/>
            </p:custDataLst>
          </p:nvPr>
        </p:nvSpPr>
        <p:spPr>
          <a:xfrm>
            <a:off x="7216329" y="4561594"/>
            <a:ext cx="1042735" cy="901613"/>
          </a:xfrm>
          <a:custGeom>
            <a:avLst/>
            <a:gdLst>
              <a:gd name="connsiteX0" fmla="*/ 0 w 1021977"/>
              <a:gd name="connsiteY0" fmla="*/ 30736 h 883664"/>
              <a:gd name="connsiteX1" fmla="*/ 783772 w 1021977"/>
              <a:gd name="connsiteY1" fmla="*/ 0 h 883664"/>
              <a:gd name="connsiteX2" fmla="*/ 968189 w 1021977"/>
              <a:gd name="connsiteY2" fmla="*/ 215153 h 883664"/>
              <a:gd name="connsiteX3" fmla="*/ 1021977 w 1021977"/>
              <a:gd name="connsiteY3" fmla="*/ 822192 h 883664"/>
              <a:gd name="connsiteX4" fmla="*/ 7685 w 1021977"/>
              <a:gd name="connsiteY4" fmla="*/ 883664 h 883664"/>
              <a:gd name="connsiteX5" fmla="*/ 0 w 1021977"/>
              <a:gd name="connsiteY5" fmla="*/ 30736 h 8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977" h="883664">
                <a:moveTo>
                  <a:pt x="0" y="30736"/>
                </a:moveTo>
                <a:lnTo>
                  <a:pt x="783772" y="0"/>
                </a:lnTo>
                <a:lnTo>
                  <a:pt x="968189" y="215153"/>
                </a:lnTo>
                <a:lnTo>
                  <a:pt x="1021977" y="822192"/>
                </a:lnTo>
                <a:lnTo>
                  <a:pt x="7685" y="883664"/>
                </a:lnTo>
                <a:cubicBezTo>
                  <a:pt x="5123" y="596793"/>
                  <a:pt x="2562" y="309923"/>
                  <a:pt x="0" y="307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37" tIns="46570" rIns="93137" bIns="46570" rtlCol="0" anchor="ctr"/>
          <a:lstStyle/>
          <a:p>
            <a:pPr algn="ctr"/>
            <a:endParaRPr lang="fr-FR" sz="1837" dirty="0" err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39" name="Group 38"/>
          <p:cNvGrpSpPr/>
          <p:nvPr>
            <p:custDataLst>
              <p:tags r:id="rId7"/>
            </p:custDataLst>
          </p:nvPr>
        </p:nvGrpSpPr>
        <p:grpSpPr>
          <a:xfrm>
            <a:off x="4121949" y="2505501"/>
            <a:ext cx="1211158" cy="2066737"/>
            <a:chOff x="2571195" y="2482386"/>
            <a:chExt cx="1187047" cy="2025594"/>
          </a:xfrm>
          <a:solidFill>
            <a:srgbClr val="FFFF00"/>
          </a:solidFill>
        </p:grpSpPr>
        <p:sp>
          <p:nvSpPr>
            <p:cNvPr id="40" name="Oval 39"/>
            <p:cNvSpPr/>
            <p:nvPr/>
          </p:nvSpPr>
          <p:spPr>
            <a:xfrm>
              <a:off x="2571195" y="290670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657108" y="2910899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617795" y="297958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029275" y="262906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065275" y="255462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126741" y="2584614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629595" y="248238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421315" y="258814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459515" y="270342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387515" y="277542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387515" y="283470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351515" y="287158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24883" y="294358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315515" y="301558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337155" y="3099292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416080" y="3166661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065275" y="298318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992009" y="3066240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188963" y="3089339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130075" y="3168578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782205" y="3037015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871658" y="3048944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847005" y="3121711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635995" y="3209400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85395" y="3490434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85395" y="3611958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709450" y="346783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709450" y="3547158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879405" y="3496784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994982" y="3513940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250715" y="3683157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024409" y="3676758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944229" y="3751522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864729" y="3740147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063108" y="3826954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721908" y="391640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650195" y="3859354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946892" y="4443180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693442" y="375357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992009" y="3341658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879405" y="3173028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774250" y="3337581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810183" y="3270656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879429" y="3250340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936458" y="3294333"/>
              <a:ext cx="64800" cy="64800"/>
            </a:xfrm>
            <a:prstGeom prst="ellipse">
              <a:avLst/>
            </a:prstGeom>
            <a:grpFill/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37" dirty="0" err="1">
                <a:solidFill>
                  <a:schemeClr val="tx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85" name="Rectangle 19"/>
          <p:cNvSpPr txBox="1"/>
          <p:nvPr>
            <p:custDataLst>
              <p:tags r:id="rId8"/>
            </p:custDataLst>
          </p:nvPr>
        </p:nvSpPr>
        <p:spPr>
          <a:xfrm>
            <a:off x="2036104" y="1342512"/>
            <a:ext cx="2581309" cy="62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fr-FR" sz="1326" dirty="0">
                <a:latin typeface="Myriad Pro" panose="020B0503030403020204" pitchFamily="34" charset="0"/>
              </a:rPr>
              <a:t>Implantations secondaires en D+ en 2007,   maintenant remplacé par l’encadrement différencié</a:t>
            </a:r>
          </a:p>
        </p:txBody>
      </p:sp>
      <p:sp>
        <p:nvSpPr>
          <p:cNvPr id="86" name="TextBox 22"/>
          <p:cNvSpPr txBox="1"/>
          <p:nvPr>
            <p:custDataLst>
              <p:tags r:id="rId9"/>
            </p:custDataLst>
          </p:nvPr>
        </p:nvSpPr>
        <p:spPr>
          <a:xfrm>
            <a:off x="1779545" y="1342512"/>
            <a:ext cx="145530" cy="1405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3875" tIns="0" rIns="3875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endParaRPr lang="fr-FR" sz="1837" dirty="0">
              <a:latin typeface="Myriad Pro" panose="020B0503030403020204" pitchFamily="34" charset="0"/>
            </a:endParaRPr>
          </a:p>
        </p:txBody>
      </p:sp>
      <p:sp>
        <p:nvSpPr>
          <p:cNvPr id="87" name="TextBox 5"/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7216313" y="1399787"/>
            <a:ext cx="3001287" cy="464168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4"/>
            </a:solidFill>
          </a:ln>
          <a:effectLst>
            <a:outerShdw blurRad="152400" dist="76200" dir="5100000" sx="95000" sy="95000" rotWithShape="0">
              <a:schemeClr val="tx1">
                <a:alpha val="15000"/>
              </a:schemeClr>
            </a:outerShdw>
          </a:effectLst>
          <a:extLst/>
        </p:spPr>
        <p:txBody>
          <a:bodyPr vert="horz" wrap="square" lIns="77617" tIns="77617" rIns="77617" bIns="77617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100" b="1"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fr-FR" sz="1326" b="1" dirty="0">
                <a:latin typeface="Myriad Pro" panose="020B0503030403020204" pitchFamily="34" charset="0"/>
              </a:rPr>
              <a:t>Le taux de croissance démographique  dépasse 10% </a:t>
            </a:r>
            <a:r>
              <a:rPr lang="fr-FR" sz="1326" dirty="0">
                <a:latin typeface="Myriad Pro" panose="020B0503030403020204" pitchFamily="34" charset="0"/>
              </a:rPr>
              <a:t>dans la région du nord-ouest de Bruxelles</a:t>
            </a:r>
            <a:endParaRPr lang="fr-FR" sz="1326" b="1" dirty="0">
              <a:latin typeface="Myriad Pro" panose="020B0503030403020204" pitchFamily="34" charset="0"/>
            </a:endParaRPr>
          </a:p>
          <a:p>
            <a:pPr lvl="1"/>
            <a:endParaRPr lang="fr-FR" sz="1326" b="1" dirty="0">
              <a:latin typeface="Myriad Pro" panose="020B0503030403020204" pitchFamily="34" charset="0"/>
            </a:endParaRPr>
          </a:p>
          <a:p>
            <a:pPr lvl="1"/>
            <a:r>
              <a:rPr lang="fr-FR" sz="1326" b="1" dirty="0">
                <a:latin typeface="Myriad Pro" panose="020B0503030403020204" pitchFamily="34" charset="0"/>
              </a:rPr>
              <a:t>Cette même région accueille un nombre élevé  d’implantations en encadrement différencié</a:t>
            </a:r>
            <a:r>
              <a:rPr lang="fr-FR" sz="1326" b="1" baseline="30000" dirty="0">
                <a:latin typeface="Myriad Pro" panose="020B0503030403020204" pitchFamily="34" charset="0"/>
              </a:rPr>
              <a:t>1</a:t>
            </a:r>
            <a:r>
              <a:rPr lang="fr-FR" sz="1326" b="1" dirty="0">
                <a:latin typeface="Myriad Pro" panose="020B0503030403020204" pitchFamily="34" charset="0"/>
              </a:rPr>
              <a:t> </a:t>
            </a:r>
            <a:r>
              <a:rPr lang="fr-FR" sz="1326" dirty="0">
                <a:latin typeface="Myriad Pro" panose="020B0503030403020204" pitchFamily="34" charset="0"/>
              </a:rPr>
              <a:t>(anciennement D+)</a:t>
            </a:r>
          </a:p>
          <a:p>
            <a:pPr lvl="1"/>
            <a:endParaRPr lang="fr-FR" sz="1326" b="1" dirty="0">
              <a:latin typeface="Myriad Pro" panose="020B0503030403020204" pitchFamily="34" charset="0"/>
            </a:endParaRPr>
          </a:p>
          <a:p>
            <a:pPr lvl="1"/>
            <a:r>
              <a:rPr lang="fr-FR" sz="1326" b="1" dirty="0">
                <a:latin typeface="Myriad Pro" panose="020B0503030403020204" pitchFamily="34" charset="0"/>
              </a:rPr>
              <a:t>En secondaire à Bruxelles, ~35.000 élèves (50%) bénéficient de l’encadrement différencié</a:t>
            </a:r>
            <a:r>
              <a:rPr lang="fr-FR" sz="1326" dirty="0">
                <a:latin typeface="Myriad Pro" panose="020B0503030403020204" pitchFamily="34" charset="0"/>
              </a:rPr>
              <a:t>,</a:t>
            </a:r>
          </a:p>
          <a:p>
            <a:pPr lvl="1"/>
            <a:endParaRPr lang="fr-FR" sz="1326" dirty="0">
              <a:latin typeface="Myriad Pro" panose="020B0503030403020204" pitchFamily="34" charset="0"/>
            </a:endParaRPr>
          </a:p>
          <a:p>
            <a:pPr lvl="1"/>
            <a:r>
              <a:rPr lang="fr-FR" sz="1326" dirty="0">
                <a:latin typeface="Myriad Pro" panose="020B0503030403020204" pitchFamily="34" charset="0"/>
              </a:rPr>
              <a:t> La population du secondaire va </a:t>
            </a:r>
            <a:r>
              <a:rPr lang="fr-FR" sz="1326" b="1" dirty="0">
                <a:latin typeface="Myriad Pro" panose="020B0503030403020204" pitchFamily="34" charset="0"/>
              </a:rPr>
              <a:t>s’accroitre de 8% d’ici à 2016, </a:t>
            </a:r>
            <a:r>
              <a:rPr lang="fr-FR" sz="1326" dirty="0">
                <a:latin typeface="Myriad Pro" panose="020B0503030403020204" pitchFamily="34" charset="0"/>
              </a:rPr>
              <a:t>la </a:t>
            </a:r>
            <a:r>
              <a:rPr lang="fr-FR" sz="1326" dirty="0" err="1">
                <a:latin typeface="Myriad Pro" panose="020B0503030403020204" pitchFamily="34" charset="0"/>
              </a:rPr>
              <a:t>FWB</a:t>
            </a:r>
            <a:r>
              <a:rPr lang="fr-FR" sz="1326" dirty="0">
                <a:latin typeface="Myriad Pro" panose="020B0503030403020204" pitchFamily="34" charset="0"/>
              </a:rPr>
              <a:t> devra dès lors faire face à </a:t>
            </a:r>
            <a:r>
              <a:rPr lang="fr-FR" sz="1326" b="1" dirty="0">
                <a:latin typeface="Myriad Pro" panose="020B0503030403020204" pitchFamily="34" charset="0"/>
              </a:rPr>
              <a:t>un accroissement important des besoins en matière d’enseignants </a:t>
            </a:r>
            <a:r>
              <a:rPr lang="fr-FR" sz="1326" dirty="0">
                <a:latin typeface="Myriad Pro" panose="020B0503030403020204" pitchFamily="34" charset="0"/>
              </a:rPr>
              <a:t>aptes à répondre aux besoins de ces élèves  </a:t>
            </a:r>
          </a:p>
        </p:txBody>
      </p:sp>
      <p:sp>
        <p:nvSpPr>
          <p:cNvPr id="88" name="McK 4. Footnote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7752" y="5697774"/>
            <a:ext cx="8722326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/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fr-FR" sz="1020" dirty="0">
                <a:latin typeface="Myriad Pro" panose="020B0503030403020204" pitchFamily="34" charset="0"/>
              </a:rPr>
              <a:t>1 accueillant une proportion relativement élevée d'élèves résidant dans un quartier à indice socio-économique faible</a:t>
            </a:r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>
          <a:xfrm>
            <a:off x="1950591" y="4249347"/>
            <a:ext cx="203841" cy="1028150"/>
          </a:xfrm>
          <a:prstGeom prst="rect">
            <a:avLst/>
          </a:prstGeom>
          <a:gradFill>
            <a:gsLst>
              <a:gs pos="75000">
                <a:srgbClr val="3E66A9"/>
              </a:gs>
              <a:gs pos="25000">
                <a:srgbClr val="97CDCD"/>
              </a:gs>
              <a:gs pos="0">
                <a:srgbClr val="D5EBC5"/>
              </a:gs>
              <a:gs pos="50000">
                <a:srgbClr val="6599CC"/>
              </a:gs>
              <a:gs pos="100000">
                <a:srgbClr val="163E8E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37" tIns="46570" rIns="93137" bIns="46570" rtlCol="0" anchor="ctr"/>
          <a:lstStyle/>
          <a:p>
            <a:pPr algn="ctr"/>
            <a:endParaRPr lang="fr-FR" sz="1837" dirty="0" err="1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90" name="Rectangle 5"/>
          <p:cNvSpPr txBox="1"/>
          <p:nvPr>
            <p:custDataLst>
              <p:tags r:id="rId13"/>
            </p:custDataLst>
          </p:nvPr>
        </p:nvSpPr>
        <p:spPr>
          <a:xfrm>
            <a:off x="2247152" y="4249347"/>
            <a:ext cx="706824" cy="1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fr-FR" sz="1020" dirty="0">
                <a:latin typeface="Myriad Pro" panose="020B0503030403020204" pitchFamily="34" charset="0"/>
              </a:rPr>
              <a:t>&lt;1,89</a:t>
            </a:r>
          </a:p>
        </p:txBody>
      </p:sp>
      <p:sp>
        <p:nvSpPr>
          <p:cNvPr id="91" name="Rectangle 5"/>
          <p:cNvSpPr txBox="1"/>
          <p:nvPr>
            <p:custDataLst>
              <p:tags r:id="rId14"/>
            </p:custDataLst>
          </p:nvPr>
        </p:nvSpPr>
        <p:spPr>
          <a:xfrm>
            <a:off x="2247152" y="4467131"/>
            <a:ext cx="706824" cy="1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fr-FR" sz="1020" dirty="0">
                <a:latin typeface="Myriad Pro" panose="020B0503030403020204" pitchFamily="34" charset="0"/>
              </a:rPr>
              <a:t>1,89-5,77</a:t>
            </a:r>
          </a:p>
        </p:txBody>
      </p:sp>
      <p:sp>
        <p:nvSpPr>
          <p:cNvPr id="92" name="Rectangle 5"/>
          <p:cNvSpPr txBox="1"/>
          <p:nvPr>
            <p:custDataLst>
              <p:tags r:id="rId15"/>
            </p:custDataLst>
          </p:nvPr>
        </p:nvSpPr>
        <p:spPr>
          <a:xfrm>
            <a:off x="2247152" y="4684916"/>
            <a:ext cx="706824" cy="1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fr-FR" sz="1020" dirty="0">
                <a:latin typeface="Myriad Pro" panose="020B0503030403020204" pitchFamily="34" charset="0"/>
              </a:rPr>
              <a:t>5,77-9,67</a:t>
            </a:r>
          </a:p>
        </p:txBody>
      </p:sp>
      <p:sp>
        <p:nvSpPr>
          <p:cNvPr id="93" name="Rectangle 5"/>
          <p:cNvSpPr txBox="1"/>
          <p:nvPr>
            <p:custDataLst>
              <p:tags r:id="rId16"/>
            </p:custDataLst>
          </p:nvPr>
        </p:nvSpPr>
        <p:spPr>
          <a:xfrm>
            <a:off x="2247152" y="4902700"/>
            <a:ext cx="706824" cy="1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fr-FR" sz="1020" dirty="0">
                <a:latin typeface="Myriad Pro" panose="020B0503030403020204" pitchFamily="34" charset="0"/>
              </a:rPr>
              <a:t>9,67-10,24</a:t>
            </a:r>
          </a:p>
        </p:txBody>
      </p:sp>
      <p:sp>
        <p:nvSpPr>
          <p:cNvPr id="94" name="Rectangle 5"/>
          <p:cNvSpPr txBox="1"/>
          <p:nvPr>
            <p:custDataLst>
              <p:tags r:id="rId17"/>
            </p:custDataLst>
          </p:nvPr>
        </p:nvSpPr>
        <p:spPr>
          <a:xfrm>
            <a:off x="2247152" y="5120483"/>
            <a:ext cx="706824" cy="1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fr-FR" sz="1020" dirty="0">
                <a:latin typeface="Myriad Pro" panose="020B0503030403020204" pitchFamily="34" charset="0"/>
              </a:rPr>
              <a:t>&gt;10,24</a:t>
            </a:r>
          </a:p>
        </p:txBody>
      </p:sp>
    </p:spTree>
    <p:extLst>
      <p:ext uri="{BB962C8B-B14F-4D97-AF65-F5344CB8AC3E}">
        <p14:creationId xmlns:p14="http://schemas.microsoft.com/office/powerpoint/2010/main" val="38914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04"/>
            <a:ext cx="10515600" cy="5996659"/>
          </a:xfrm>
        </p:spPr>
        <p:txBody>
          <a:bodyPr/>
          <a:lstStyle/>
          <a:p>
            <a:pPr marL="514350" indent="-514350">
              <a:buFont typeface="+mj-lt"/>
              <a:buAutoNum type="alphaUcPeriod" startAt="4"/>
            </a:pPr>
            <a:r>
              <a:rPr lang="fr-FR" sz="2400" b="1" dirty="0"/>
              <a:t>La profession d’enseignant n’est pas toujours </a:t>
            </a:r>
            <a:r>
              <a:rPr lang="fr-FR" sz="2400" b="1" dirty="0" smtClean="0"/>
              <a:t>valorisée</a:t>
            </a:r>
          </a:p>
          <a:p>
            <a:pPr marL="0" indent="0">
              <a:buNone/>
            </a:pPr>
            <a:r>
              <a:rPr lang="fr-FR" sz="1800" dirty="0"/>
              <a:t>Pourcentage des étudiants s’inscrivant directement en 1ère année Haute Ecole (filière pédagogique) après l’obtention de leur diplôme de l’enseignement secondaire</a:t>
            </a:r>
          </a:p>
          <a:p>
            <a:pPr marL="0" indent="0">
              <a:buNone/>
            </a:pPr>
            <a:endParaRPr lang="fr-FR" sz="2400" dirty="0" smtClean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11381458" y="6700175"/>
            <a:ext cx="284012" cy="155496"/>
          </a:xfrm>
          <a:prstGeom prst="rect">
            <a:avLst/>
          </a:prstGeom>
        </p:spPr>
        <p:txBody>
          <a:bodyPr/>
          <a:lstStyle/>
          <a:p>
            <a:fld id="{42C328C1-A84F-4A39-A664-DBA00541A8C6}" type="slidenum">
              <a:rPr lang="fr-FR" sz="1600" noProof="0" smtClean="0">
                <a:latin typeface="Myriad Pro" panose="020B0503030403020204" pitchFamily="34" charset="0"/>
              </a:rPr>
              <a:pPr/>
              <a:t>9</a:t>
            </a:fld>
            <a:endParaRPr lang="fr-FR" sz="1600" noProof="0" dirty="0">
              <a:latin typeface="Myriad Pro" panose="020B0503030403020204" pitchFamily="34" charset="0"/>
            </a:endParaRP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1600399" y="6295987"/>
            <a:ext cx="284012" cy="155496"/>
          </a:xfrm>
          <a:prstGeom prst="rect">
            <a:avLst/>
          </a:prstGeom>
        </p:spPr>
        <p:txBody>
          <a:bodyPr/>
          <a:lstStyle/>
          <a:p>
            <a:fld id="{42C328C1-A84F-4A39-A664-DBA00541A8C6}" type="slidenum">
              <a:rPr lang="fr-FR" noProof="0" smtClean="0">
                <a:latin typeface="Myriad Pro" panose="020B0503030403020204" pitchFamily="34" charset="0"/>
              </a:rPr>
              <a:pPr/>
              <a:t>9</a:t>
            </a:fld>
            <a:endParaRPr lang="fr-FR" noProof="0" dirty="0">
              <a:latin typeface="Myriad Pro" panose="020B0503030403020204" pitchFamily="34" charset="0"/>
            </a:endParaRPr>
          </a:p>
        </p:txBody>
      </p:sp>
      <p:sp>
        <p:nvSpPr>
          <p:cNvPr id="95" name="Rectangle 261"/>
          <p:cNvSpPr txBox="1"/>
          <p:nvPr>
            <p:custDataLst>
              <p:tags r:id="rId4"/>
            </p:custDataLst>
          </p:nvPr>
        </p:nvSpPr>
        <p:spPr>
          <a:xfrm>
            <a:off x="6111828" y="1619875"/>
            <a:ext cx="3988777" cy="16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510"/>
              </a:spcAft>
            </a:pPr>
            <a:r>
              <a:rPr lang="fr-FR" sz="1428" dirty="0">
                <a:latin typeface="Myriad Pro" panose="020B0503030403020204" pitchFamily="34" charset="0"/>
              </a:rPr>
              <a:t>Depuis quelques années, on assiste à l’essor d’une nouvelle discipline sportive, le « </a:t>
            </a:r>
            <a:r>
              <a:rPr lang="fr-FR" sz="1428" dirty="0" err="1">
                <a:latin typeface="Myriad Pro" panose="020B0503030403020204" pitchFamily="34" charset="0"/>
              </a:rPr>
              <a:t>Profball</a:t>
            </a:r>
            <a:r>
              <a:rPr lang="fr-FR" sz="1428" dirty="0">
                <a:latin typeface="Myriad Pro" panose="020B0503030403020204" pitchFamily="34" charset="0"/>
              </a:rPr>
              <a:t> », qui consiste à parler du métier d’enseignant et de l’Ecole de manière négative ou caricaturale (décret « Lotto », couvertures de magazines qui font sensation, films, livres, etc.)</a:t>
            </a:r>
          </a:p>
          <a:p>
            <a:pPr algn="r">
              <a:spcAft>
                <a:spcPts val="510"/>
              </a:spcAft>
            </a:pPr>
            <a:r>
              <a:rPr lang="fr-FR" sz="1428" b="1" dirty="0">
                <a:latin typeface="Myriad Pro" panose="020B0503030403020204" pitchFamily="34" charset="0"/>
              </a:rPr>
              <a:t>– LaLibre.be, le 23/10/2009</a:t>
            </a:r>
          </a:p>
        </p:txBody>
      </p:sp>
      <p:pic>
        <p:nvPicPr>
          <p:cNvPr id="96" name="Picture 1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49149" r="13559" b="19464"/>
          <a:stretch>
            <a:fillRect/>
          </a:stretch>
        </p:blipFill>
        <p:spPr bwMode="auto">
          <a:xfrm>
            <a:off x="8818163" y="2747359"/>
            <a:ext cx="231623" cy="20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032" r="7086" b="51096"/>
          <a:stretch>
            <a:fillRect/>
          </a:stretch>
        </p:blipFill>
        <p:spPr bwMode="auto">
          <a:xfrm>
            <a:off x="5793950" y="1602727"/>
            <a:ext cx="246201" cy="21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Rectangle 261"/>
          <p:cNvSpPr txBox="1"/>
          <p:nvPr>
            <p:custDataLst>
              <p:tags r:id="rId7"/>
            </p:custDataLst>
          </p:nvPr>
        </p:nvSpPr>
        <p:spPr>
          <a:xfrm>
            <a:off x="6429672" y="3989499"/>
            <a:ext cx="3575721" cy="11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510"/>
              </a:spcAft>
            </a:pPr>
            <a:r>
              <a:rPr lang="fr-FR" sz="1428" dirty="0">
                <a:latin typeface="Myriad Pro" panose="020B0503030403020204" pitchFamily="34" charset="0"/>
              </a:rPr>
              <a:t>Après avoir raté  une année à l’université en Kinésithérapie et une autre en Economie, j’ai finalement décidé de faire des études d’enseignant primaire</a:t>
            </a:r>
          </a:p>
          <a:p>
            <a:pPr algn="r">
              <a:spcAft>
                <a:spcPts val="510"/>
              </a:spcAft>
            </a:pPr>
            <a:r>
              <a:rPr lang="fr-FR" sz="1428" b="1" dirty="0">
                <a:latin typeface="Myriad Pro" panose="020B0503030403020204" pitchFamily="34" charset="0"/>
              </a:rPr>
              <a:t>– Enseignant primaire, 2008</a:t>
            </a:r>
          </a:p>
        </p:txBody>
      </p:sp>
      <p:pic>
        <p:nvPicPr>
          <p:cNvPr id="99" name="Picture 1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49149" r="13559" b="19464"/>
          <a:stretch>
            <a:fillRect/>
          </a:stretch>
        </p:blipFill>
        <p:spPr bwMode="auto">
          <a:xfrm>
            <a:off x="8217548" y="4676150"/>
            <a:ext cx="231623" cy="20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032" r="7086" b="51096"/>
          <a:stretch>
            <a:fillRect/>
          </a:stretch>
        </p:blipFill>
        <p:spPr bwMode="auto">
          <a:xfrm>
            <a:off x="6111811" y="3883400"/>
            <a:ext cx="246201" cy="21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McK 5. Source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67537" y="5859724"/>
            <a:ext cx="6715094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20921" indent="-620921" defTabSz="911978">
              <a:tabLst>
                <a:tab pos="624154" algn="l"/>
              </a:tabLst>
            </a:pPr>
            <a:r>
              <a:rPr lang="fr-FR" sz="1020" dirty="0">
                <a:latin typeface="Myriad Pro" panose="020B0503030403020204" pitchFamily="34" charset="0"/>
              </a:rPr>
              <a:t>SOURCE: Interview des responsables de Hautes Ecoles en </a:t>
            </a:r>
            <a:r>
              <a:rPr lang="fr-FR" sz="1020" dirty="0" err="1">
                <a:latin typeface="Myriad Pro" panose="020B0503030403020204" pitchFamily="34" charset="0"/>
              </a:rPr>
              <a:t>FWB</a:t>
            </a:r>
            <a:r>
              <a:rPr lang="fr-FR" sz="1020" dirty="0">
                <a:latin typeface="Myriad Pro" panose="020B0503030403020204" pitchFamily="34" charset="0"/>
              </a:rPr>
              <a:t>; analyse McKinsey</a:t>
            </a:r>
          </a:p>
        </p:txBody>
      </p:sp>
      <p:graphicFrame>
        <p:nvGraphicFramePr>
          <p:cNvPr id="102" name="Object 101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21794561"/>
              </p:ext>
            </p:extLst>
          </p:nvPr>
        </p:nvGraphicFramePr>
        <p:xfrm>
          <a:off x="1709119" y="1606116"/>
          <a:ext cx="4283793" cy="358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Chart" r:id="rId18" imgW="4200550" imgH="3514805" progId="MSGraph.Chart.8">
                  <p:embed followColorScheme="full"/>
                </p:oleObj>
              </mc:Choice>
              <mc:Fallback>
                <p:oleObj name="Chart" r:id="rId18" imgW="4200550" imgH="351480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09119" y="1606116"/>
                        <a:ext cx="4283793" cy="3584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102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2012027" y="5114500"/>
            <a:ext cx="819591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309BD492-24E1-491C-A2F9-1FFC784060FA}" type="datetime'''''''M''a''''''''''t''''e''''''r''''n''e''''''''''''l'">
              <a:rPr lang="en-US" sz="1632">
                <a:latin typeface="Myriad Pro" panose="020B0503030403020204" pitchFamily="34" charset="0"/>
              </a:rPr>
              <a:pPr/>
              <a:t>Maternel</a:t>
            </a:fld>
            <a:endParaRPr lang="fr-FR" sz="1632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104" name="Rectangle 10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4725084" y="5114486"/>
            <a:ext cx="1059313" cy="49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67AB5CDF-070E-4F0D-A155-E9E243816F4D}" type="datetime'S''''''''ec''on''''''daire'' i''n''fé''r''ie''''''''u''r'''''">
              <a:rPr lang="en-US" sz="1632">
                <a:latin typeface="Myriad Pro" panose="020B0503030403020204" pitchFamily="34" charset="0"/>
              </a:rPr>
              <a:pPr/>
              <a:t>Secondaire inférieur</a:t>
            </a:fld>
            <a:endParaRPr lang="fr-FR" sz="1632" dirty="0">
              <a:latin typeface="Myriad Pro" panose="020B0503030403020204" pitchFamily="34" charset="0"/>
              <a:sym typeface="Arial"/>
            </a:endParaRPr>
          </a:p>
        </p:txBody>
      </p:sp>
      <p:sp>
        <p:nvSpPr>
          <p:cNvPr id="105" name="Rectangle 104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3364498" y="5114500"/>
            <a:ext cx="783957" cy="24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73AA5501-4F36-4829-B931-A42F2AFFDECF}" type="datetime'''''''''''''P''''''''''''''''rim''''''''a''''''''i''''re'">
              <a:rPr lang="en-US" sz="1632">
                <a:latin typeface="Myriad Pro" panose="020B0503030403020204" pitchFamily="34" charset="0"/>
              </a:rPr>
              <a:pPr/>
              <a:t>Primaire</a:t>
            </a:fld>
            <a:endParaRPr lang="fr-FR" sz="1632" dirty="0">
              <a:latin typeface="Myriad Pro" panose="020B0503030403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9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7eqLdPa.kWokuv9wR79ww"/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f8zH6_tUWZAY_NYkk8kg"/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OePeH2iUuPElb_meGa_Q"/>
  <p:tag name="NUM" val="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89KkUXgUSasEBerpKEgQ"/>
  <p:tag name="NUM" val="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xBb.HbbUydjEGpxyq_FA"/>
  <p:tag name="NUM" val="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8OHhJmcE.kTG31TCexdw"/>
  <p:tag name="NUM" val="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zCdTVEWkiBe7oLNO2ZfA"/>
  <p:tag name="NUM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ZdMT5ziEKmq6.LVkc09w"/>
  <p:tag name="NUM" val="1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EwHqkXQ0OukW0Y.MuxD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JB7zfoRkC_7FWEpTYS6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178qtBwECAny7l7xlfP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aXBNtlmU2D9NyIwOwLwg"/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IZuE4E_E67nPJSbNDYn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wlpnUOJkyAgzOw8ZBX4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P6otig_USZLdujVDOFI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ZlyqXmlUywj5qWstleJ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fAbOkRVE.L0NSV1TNG7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53z.4o9keKmA3w_dkjX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Hh5RFB4E.V1kfy.DqjX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ydZ6thOESr6VlbrM054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93AYCfGUa7yB7s4YJiNg"/>
  <p:tag name="NUM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.h6A7OiEiDRCckUCs5d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fSEUEI_UmCo3Z_bK.tH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XSKHR3Fk6yR3rqXmbCx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5_7HrSm0e2O_L8EHKI7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sE18NpD0aW7a7isBvmH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SsnqWvcUClymcmSjolf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s7wAYw6E.ipLGfMktAk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4BJcy200ycdwjXd4ReF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hDLOFvmECmu9QlKQJWDA"/>
  <p:tag name="NUM" val="1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9KRmJ_MUGYv66dIK9jh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rqz7Z3NEu.HKVqXQrZ2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2q.vpfckOWZDXEoHpub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LH27E7U0iWkHrtEbCQx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Ojp1T7mUaAUbMr3y.m9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L07eSgSkaawjhHYjbDj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GvywcAmkCj8Z_40FE6k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0snEKcbUWLevV2qEyxq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nDcjeDBk2I6vmlNDVE3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yooTKt2GUE6rD7H6VyT1mQ"/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uGyxx7k0q5bEPq2V2.f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EQPhIm4UafVU8bVGWth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2ymdpG2kK4gwtpJWQAs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rqz7Z3NEu.HKVqXQrZ2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SsnqWvcUClymcmSjol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fSEUEI_UmCo3Z_bK.tH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53z.4o9keKmA3w_dkjX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wlpnUOJkyAgzOw8ZBX4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EwHqkXQ0OukW0Y.MuxD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s7wAYw6E.ipLGfMktA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Zut33tokqDamR3z0PdzA"/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XSKHR3Fk6yR3rqXmbCx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Hh5RFB4E.V1kfy.DqjX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P6otig_USZLdujVDOFI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JB7zfoRkC_7FWEpTYS6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2q.vpfckOWZDXEoHpub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LH27E7U0iWkHrtEbCQx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4BJcy200ycdwjXd4ReF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5_7HrSm0e2O_L8EHKI7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ydZ6thOESr6VlbrM054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ZlyqXmlUywj5qWstle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3ETP1qS0iKjuEyK53jew"/>
  <p:tag name="NUM" val="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178qtBwECAny7l7xlfP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jWb6pevUWZtr07dtcHT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Ojp1T7mUaAUbMr3y.m9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Er2DW.g0aZud0XN1rOx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GUClLd0ke4zNwNGNHTr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2PI.PPrk.N2S.Mk3BlB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VUZILuzUq5C7XyyY8Ji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oaClra8ESRB5YnrwuDG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FuBM4ajUicXV3085x8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uWqxeV6U.YjMlXOPADog"/>
  <p:tag name="NUM" val="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fAbOkRVE.L0NSV1TNG7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Er2DW.g0aZud0XN1rOx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GUClLd0ke4zNwNGNHTr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2PI.PPrk.N2S.Mk3BlB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VUZILuzUq5C7XyyY8Ji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oaClra8ESRB5YnrwuDG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IojGRZJUW21zoShDcQt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IZuE4E_E67nPJSbNDYn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Er2DW.g0aZud0XN1rO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hwZcjBB0.RuXcRGLC0qA"/>
  <p:tag name="NUM" val="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GUClLd0ke4zNwNGNHTr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2PI.PPrk.N2S.Mk3BlB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VUZILuzUq5C7XyyY8Ji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oaClra8ESRB5YnrwuDG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FLzYhRIUSWKeYxI_iDe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.h6A7OiEiDRCckUCs5d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Er2DW.g0aZud0XN1rOx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GUClLd0ke4zNwNGNHTr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9jv6DGKEO3ybx5CNjoBQ"/>
  <p:tag name="NUM" val="1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2PI.PPrk.N2S.Mk3BlB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VUZILuzUq5C7XyyY8Ji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oaClra8ESRB5YnrwuDG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Wtu3_sWUaBjCHFneMsm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sE18NpD0aW7a7isBvmH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Er2DW.g0aZud0XN1rOx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GUClLd0ke4zNwNGNHTr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2PI.PPrk.N2S.Mk3BlB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VUZILuzUq5C7XyyY8J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VzVvxmsECDZLJeKoA5wA"/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XzE1XBhkmDQ0ahK4VSoA"/>
  <p:tag name="NUM" val="1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oaClra8ESRB5YnrwuDG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Cai_pKMECoXz2JzAEaT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9KRmJ_MUGYv66dIK9jh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Er2DW.g0aZud0XN1rOx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GUClLd0ke4zNwNGNHTr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sZZ1uBkyXaCWSxmEqh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2PI.PPrk.N2S.Mk3BlB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VUZILuzUq5C7XyyY8Ji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oaClra8ESRB5YnrwuDG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Zut33tokqDamR3z0PdzA"/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UxtYDX9Emnku25e_AVcg"/>
  <p:tag name="NUM" val="1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Zut33tokqDamR3z0PdzA"/>
  <p:tag name="NUM" val="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ivK__2lHn0CMxaSAFI7NiA"/>
  <p:tag name="NUM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ivK__2lHn0CMxaSAFI7NiA"/>
  <p:tag name="NUM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kHKZUxXkjU6Gnyn2C30HDg"/>
  <p:tag name="NUM" val="2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kHKZUxXkjU6Gnyn2C30HDg"/>
  <p:tag name="NUM" val="2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ivK__2lHn0CMxaSAFI7NiA"/>
  <p:tag name="NUM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NUM" val="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I1Tcxu6UmKu7c.xfdkRA"/>
  <p:tag name="NUM" val="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NUM" val="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I1Tcxu6UmKu7c.xfdkRA"/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5IOIMNvkmcccv3v82zlw"/>
  <p:tag name="NUM" val="1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NUM" val="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I1Tcxu6UmKu7c.xfdkRA"/>
  <p:tag name="NUM" val="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NUM" val="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I1Tcxu6UmKu7c.xfdkRA"/>
  <p:tag name="NUM" val="1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NUM" val="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I1Tcxu6UmKu7c.xfdkRA"/>
  <p:tag name="NUM" val="1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NUM" val="1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I1Tcxu6UmKu7c.xfdkRA"/>
  <p:tag name="NUM" val="1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xvkXyI3kq8y0iB.UT7wQ"/>
  <p:tag name="NUM" val="1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y88d9DKkqQbySJtS8bp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.3q5zxZ02PJ8FtovE7p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2/09/2011 19.04.16"/>
  <p:tag name="THINKCELLSHAPEDONOTDELETE" val="pn1kGVB.7VU6uTuqSvsy2X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YVTDVBLkqrCRJlqLelC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.3q5zxZ02PJ8FtovE7p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.3q5zxZ02PJ8FtovE7p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.3q5zxZ02PJ8FtovE7p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gbTBX_5kOtvErHKTQ3TQ"/>
  <p:tag name="NUM" val="1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SCS8YwBEykqELljhxVl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Ft7ex.k0qu_U5xNGLMp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f8zH6_tUWZAY_NYkk8kg"/>
  <p:tag name="NUM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T0RmprSUGmxTGIL0yEV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tPEIWP6UyNtZs13lRXM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T0RmprSUGmxTGIL0yEV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tPEIWP6UyNtZs13lRXM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LZYdkxi0iCCRmL2LrZ4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T0RmprSUGmxTGIL0yEV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tPEIWP6UyNtZs13lRX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eWPnrUokewDmKCLuMkOQ"/>
  <p:tag name="NUM" val="1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T0RmprSUGmxTGIL0yEV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tPEIWP6UyNtZs13lRXM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LZYdkxi0iCCRmL2LrZ4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LZYdkxi0iCCRmL2LrZ4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V06pGiK0ilLq3lUI.QNw"/>
  <p:tag name="NUM" val="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LzWsrux0q29gaQST1T3w"/>
  <p:tag name="NUM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9_JIkHh0qeuiQGa2RlFQ"/>
  <p:tag name="NUM" val="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4BwKBl5UOg1AuZYs8gPQ"/>
  <p:tag name="NUM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VXGfSVhjBUiEL_S3H80_zw"/>
  <p:tag name="NUM" val="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evDqc16U6V0A0S6AZdLw"/>
  <p:tag name="NUM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RSndv7FUq5ekO2mGOZ3w"/>
  <p:tag name="NUM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l8BuR9uUC_VDqsdZUWdQ"/>
  <p:tag name="NUM" val="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zdaYVI1Ue1D00OT7idMA"/>
  <p:tag name="NUM" val="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.dW3N9yEW4iPgoY55pjg"/>
  <p:tag name="NUM" val="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z1M4u_CEOzy.Uxf7pH6Q"/>
  <p:tag name="NUM" val="2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Rb6_9yv0iTHo5ccoxl9w"/>
  <p:tag name="NUM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Zut33tokqDamR3z0PdzA"/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Zut33tokqDamR3z0PdzA"/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nqzSxB7UqD0INqvufvNg"/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kHKRV7XUSdBcWvjO4HpQ"/>
  <p:tag name="NUM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  <p:tag name="NUM" val="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Xg84c50aX0u69xRKi8YmXQ"/>
  <p:tag name="NUM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hDLOFvmECmu9QlKQJWDA"/>
  <p:tag name="NUM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fMt9.l20Kx3mX4Kht_Kw"/>
  <p:tag name="NUM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Zut33tokqDamR3z0PdzA"/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Zut33tokqDamR3z0PdzA"/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cyglHw0aMKxKXlHBsWw"/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pCCvx7lk28m6Em5LEZVg"/>
  <p:tag name="NUM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toHbxJRky7tIJsg9Kl3g"/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fMt9.l20Kx3mX4Kht_Kw"/>
  <p:tag name="NUM" val="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RQxEulgUGLRNKxii8VdA"/>
  <p:tag name="NUM" val="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knLNt5ckml3QMIX1oH4Q"/>
  <p:tag name="NUM" val="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uLx5PslUiI01HR_VfdgA"/>
  <p:tag name="NUM" val="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lpNcMmaEqOH7oYYRQYlA"/>
  <p:tag name="NUM" val="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_7u2N1U0OiHBIpJE5ivw"/>
  <p:tag name="NUM" val="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jjzKt2TE60.yG6LqtYYg"/>
  <p:tag name="NUM" val="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uAYcaWc0OT4Z_LiJfdyg"/>
  <p:tag name="NUM" val="1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kfPWrkHE.8LlhkJBxnHQ"/>
  <p:tag name="NUM" val="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fMt9.l20Kx3mX4Kht_Kw"/>
  <p:tag name="NUM" val="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SPQAqTfEK_WLJP72VFBw"/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3lrRshwE0OjVIHteIzBlQ"/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1z7cxEYECUE1nw36sUgg"/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8GUery3U2ZoLAqZ097RQ"/>
  <p:tag name="NUM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_FONrSB0qli9ppyIw16g"/>
  <p:tag name="NUM" val="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4XE4QgvME612O3VsmJ0EQ"/>
  <p:tag name="NUM" val="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0jAkgH8EK9pChMHUvMyg"/>
  <p:tag name="NUM" val="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CT2LlPEka1442LHm9YUQ"/>
  <p:tag name="NUM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fMt9.l20Kx3mX4Kht_Kw"/>
  <p:tag name="NUM" val="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yEyg2Dh0KNoLhEbbsAWw"/>
  <p:tag name="NUM" val="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g7CEz32k2fIO3ebqo61w"/>
  <p:tag name="NUM" val="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2xE4m6r0a0gw_uDchZrQ"/>
  <p:tag name="NUM" val="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K9jWigfkaAdyRxQ7VVAw"/>
  <p:tag name="NUM" val="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mORruQrECX7vmVuHV7TA"/>
  <p:tag name="NUM" val="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BNfnbh0q37kWQx1EDPw"/>
  <p:tag name="NUM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EMapD2CEy00ozmmS1B7Q"/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hDLOFvmECmu9QlKQJWDA"/>
  <p:tag name="NUM" val="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AOUb46XEyYjo_sFm1KtA"/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ckb4KUTUeVMaWbEIzHpQ"/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ml_XTXIkGG6B_1JX8a6w"/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f48x3hESivUki6DDHEA"/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MhSnXcYESBL7XeL8CnQQ"/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3ZQmPjiECVXgunh2ygFg"/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OxTnmrgk6_91LqRH8cZA"/>
  <p:tag name="NUM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vqZ037k0amSl4Yqe4ong"/>
  <p:tag name="NUM" val="1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NZLfdNtEeX_HpF81KL8Q"/>
  <p:tag name="NUM" val="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f6kXFb2kKHpC6Z0H6Mgg"/>
  <p:tag name="NUM" val="1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 Académie d'été" id="{2D785589-214A-4E5A-B90A-C49A1B9C73A9}" vid="{8B7C1516-AE1D-4885-B529-D209320D0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 Académie d'été</Template>
  <TotalTime>1812</TotalTime>
  <Words>1501</Words>
  <Application>Microsoft Office PowerPoint</Application>
  <PresentationFormat>Widescreen</PresentationFormat>
  <Paragraphs>267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League Gothic</vt:lpstr>
      <vt:lpstr>Myriad Pro</vt:lpstr>
      <vt:lpstr>Times New Roman</vt:lpstr>
      <vt:lpstr>Wingdings</vt:lpstr>
      <vt:lpstr>Thème Office</vt:lpstr>
      <vt:lpstr>Chart</vt:lpstr>
      <vt:lpstr>think-cell Slide</vt:lpstr>
      <vt:lpstr>P&amp;V Le 5 mai 2015</vt:lpstr>
      <vt:lpstr>Agenda</vt:lpstr>
      <vt:lpstr>Vision et contexte</vt:lpstr>
      <vt:lpstr>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qualité des enseignants est un facteur clé  pour expliquer les différences de niveau entre les élèves</vt:lpstr>
      <vt:lpstr>Améliorer l’enseignement en FWB aurait un impact important sur 6 dimensions</vt:lpstr>
      <vt:lpstr>Le programme Teach For Belgium</vt:lpstr>
      <vt:lpstr>PowerPoint Presentation</vt:lpstr>
      <vt:lpstr>PowerPoint Presentation</vt:lpstr>
      <vt:lpstr>Sélection - Critères de sélection</vt:lpstr>
      <vt:lpstr>Formation</vt:lpstr>
      <vt:lpstr>PLACEMENT</vt:lpstr>
      <vt:lpstr>FORMATION continue </vt:lpstr>
      <vt:lpstr>Les mesures d’impact</vt:lpstr>
      <vt:lpstr>PowerPoint Presentation</vt:lpstr>
      <vt:lpstr>PowerPoint Presentation</vt:lpstr>
      <vt:lpstr>PowerPoint Presentation</vt:lpstr>
      <vt:lpstr>PowerPoint Presentation</vt:lpstr>
      <vt:lpstr>Les recommandations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L’Accadémie d’été Rapport pour la Bank Degroof Foundation</dc:title>
  <dc:creator>Laurane Vanderbecken</dc:creator>
  <cp:lastModifiedBy>TFB-ACER</cp:lastModifiedBy>
  <cp:revision>84</cp:revision>
  <cp:lastPrinted>2015-04-16T11:13:17Z</cp:lastPrinted>
  <dcterms:created xsi:type="dcterms:W3CDTF">2015-02-05T13:02:25Z</dcterms:created>
  <dcterms:modified xsi:type="dcterms:W3CDTF">2015-05-04T15:45:51Z</dcterms:modified>
</cp:coreProperties>
</file>